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sldIdLst>
    <p:sldId id="350" r:id="rId5"/>
    <p:sldId id="339" r:id="rId6"/>
    <p:sldId id="392" r:id="rId7"/>
    <p:sldId id="396" r:id="rId8"/>
    <p:sldId id="397" r:id="rId9"/>
    <p:sldId id="355" r:id="rId10"/>
    <p:sldId id="395" r:id="rId11"/>
    <p:sldId id="394" r:id="rId12"/>
    <p:sldId id="399" r:id="rId13"/>
    <p:sldId id="401" r:id="rId14"/>
    <p:sldId id="403" r:id="rId15"/>
    <p:sldId id="390" r:id="rId16"/>
    <p:sldId id="364" r:id="rId17"/>
    <p:sldId id="365" r:id="rId18"/>
    <p:sldId id="256" r:id="rId19"/>
    <p:sldId id="296" r:id="rId20"/>
    <p:sldId id="286" r:id="rId21"/>
    <p:sldId id="257" r:id="rId22"/>
    <p:sldId id="297" r:id="rId23"/>
    <p:sldId id="383" r:id="rId24"/>
    <p:sldId id="258" r:id="rId25"/>
    <p:sldId id="260" r:id="rId26"/>
    <p:sldId id="261" r:id="rId27"/>
    <p:sldId id="290" r:id="rId28"/>
    <p:sldId id="262" r:id="rId29"/>
    <p:sldId id="384" r:id="rId30"/>
    <p:sldId id="263" r:id="rId31"/>
    <p:sldId id="385" r:id="rId32"/>
    <p:sldId id="386" r:id="rId33"/>
    <p:sldId id="266" r:id="rId34"/>
    <p:sldId id="382" r:id="rId35"/>
    <p:sldId id="406" r:id="rId36"/>
    <p:sldId id="313" r:id="rId37"/>
    <p:sldId id="341" r:id="rId38"/>
    <p:sldId id="408" r:id="rId39"/>
    <p:sldId id="409" r:id="rId40"/>
    <p:sldId id="410" r:id="rId41"/>
    <p:sldId id="411" r:id="rId42"/>
    <p:sldId id="412" r:id="rId43"/>
    <p:sldId id="413" r:id="rId44"/>
    <p:sldId id="348" r:id="rId45"/>
    <p:sldId id="292" r:id="rId46"/>
    <p:sldId id="274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663300"/>
    <a:srgbClr val="9966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60"/>
    <p:restoredTop sz="94660"/>
  </p:normalViewPr>
  <p:slideViewPr>
    <p:cSldViewPr showGuides="1">
      <p:cViewPr varScale="1">
        <p:scale>
          <a:sx n="67" d="100"/>
          <a:sy n="67" d="100"/>
        </p:scale>
        <p:origin x="-72" y="-150"/>
      </p:cViewPr>
      <p:guideLst>
        <p:guide orient="horz" pos="2137"/>
        <p:guide pos="28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slide" Target="slides/slide56.xml"/><Relationship Id="rId6" Type="http://schemas.openxmlformats.org/officeDocument/2006/relationships/slide" Target="slides/slide2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8850" name="标题 78849"/>
          <p:cNvSpPr>
            <a:spLocks noGrp="1" noRot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8851" name="副标题 78850"/>
          <p:cNvSpPr>
            <a:spLocks noGrp="1" noRot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78852" name="日期占位符 78851"/>
          <p:cNvSpPr>
            <a:spLocks noGrp="1"/>
          </p:cNvSpPr>
          <p:nvPr>
            <p:ph type="dt" sz="half" idx="2"/>
          </p:nvPr>
        </p:nvSpPr>
        <p:spPr>
          <a:xfrm>
            <a:off x="301625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8853" name="页脚占位符 78852"/>
          <p:cNvSpPr>
            <a:spLocks noGrp="1"/>
          </p:cNvSpPr>
          <p:nvPr>
            <p:ph type="ftr" sz="quarter" idx="3"/>
          </p:nvPr>
        </p:nvSpPr>
        <p:spPr>
          <a:xfrm>
            <a:off x="3124200" y="607695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8854" name="灯片编号占位符 78853"/>
          <p:cNvSpPr>
            <a:spLocks noGrp="1"/>
          </p:cNvSpPr>
          <p:nvPr>
            <p:ph type="sldNum" sz="quarter" idx="4"/>
          </p:nvPr>
        </p:nvSpPr>
        <p:spPr>
          <a:xfrm>
            <a:off x="6553200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9569" y="685800"/>
            <a:ext cx="2135981" cy="5181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84119" cy="5181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OverChart" preserve="1">
  <p:cSld name="垂直排列标题且文本在图表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sz="half" idx="1"/>
          </p:nvPr>
        </p:nvSpPr>
        <p:spPr>
          <a:xfrm>
            <a:off x="628650" y="365125"/>
            <a:ext cx="5800725" cy="28289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628650" y="3346450"/>
            <a:ext cx="5800725" cy="2830513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8850" name="标题 78849"/>
          <p:cNvSpPr>
            <a:spLocks noGrp="1" noRot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8851" name="副标题 78850"/>
          <p:cNvSpPr>
            <a:spLocks noGrp="1" noRot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78852" name="日期占位符 78851"/>
          <p:cNvSpPr>
            <a:spLocks noGrp="1"/>
          </p:cNvSpPr>
          <p:nvPr>
            <p:ph type="dt" sz="half" idx="2"/>
          </p:nvPr>
        </p:nvSpPr>
        <p:spPr>
          <a:xfrm>
            <a:off x="301625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8853" name="页脚占位符 78852"/>
          <p:cNvSpPr>
            <a:spLocks noGrp="1"/>
          </p:cNvSpPr>
          <p:nvPr>
            <p:ph type="ftr" sz="quarter" idx="3"/>
          </p:nvPr>
        </p:nvSpPr>
        <p:spPr>
          <a:xfrm>
            <a:off x="3124200" y="607695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8854" name="灯片编号占位符 78853"/>
          <p:cNvSpPr>
            <a:spLocks noGrp="1"/>
          </p:cNvSpPr>
          <p:nvPr>
            <p:ph type="sldNum" sz="quarter" idx="4"/>
          </p:nvPr>
        </p:nvSpPr>
        <p:spPr>
          <a:xfrm>
            <a:off x="6553200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0583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9569" y="685800"/>
            <a:ext cx="2135981" cy="5181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84119" cy="5181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OverChart" preserve="1">
  <p:cSld name="垂直排列标题且文本在图表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sz="half" idx="1"/>
          </p:nvPr>
        </p:nvSpPr>
        <p:spPr>
          <a:xfrm>
            <a:off x="628650" y="365125"/>
            <a:ext cx="5800725" cy="28289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628650" y="3346450"/>
            <a:ext cx="5800725" cy="2830513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0583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77825"/>
          <p:cNvSpPr>
            <a:spLocks noGrp="1" noRot="1"/>
          </p:cNvSpPr>
          <p:nvPr>
            <p:ph type="title"/>
          </p:nvPr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77826"/>
          <p:cNvSpPr>
            <a:spLocks noGrp="1" noRot="1"/>
          </p:cNvSpPr>
          <p:nvPr>
            <p:ph type="body"/>
          </p:nvPr>
        </p:nvSpPr>
        <p:spPr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7828" name="日期占位符 77827"/>
          <p:cNvSpPr>
            <a:spLocks noGrp="1"/>
          </p:cNvSpPr>
          <p:nvPr>
            <p:ph type="dt" sz="half" idx="2"/>
          </p:nvPr>
        </p:nvSpPr>
        <p:spPr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7829" name="页脚占位符 77828"/>
          <p:cNvSpPr>
            <a:spLocks noGrp="1"/>
          </p:cNvSpPr>
          <p:nvPr>
            <p:ph type="ftr" sz="quarter" idx="3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7830" name="灯片编号占位符 77829"/>
          <p:cNvSpPr>
            <a:spLocks noGrp="1"/>
          </p:cNvSpPr>
          <p:nvPr>
            <p:ph type="sldNum" sz="quarter" idx="4"/>
          </p:nvPr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split orient="vert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split orient="vert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77825"/>
          <p:cNvSpPr>
            <a:spLocks noGrp="1" noRot="1"/>
          </p:cNvSpPr>
          <p:nvPr>
            <p:ph type="title"/>
          </p:nvPr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77826"/>
          <p:cNvSpPr>
            <a:spLocks noGrp="1" noRot="1"/>
          </p:cNvSpPr>
          <p:nvPr>
            <p:ph type="body"/>
          </p:nvPr>
        </p:nvSpPr>
        <p:spPr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7828" name="日期占位符 77827"/>
          <p:cNvSpPr>
            <a:spLocks noGrp="1"/>
          </p:cNvSpPr>
          <p:nvPr>
            <p:ph type="dt" sz="half" idx="2"/>
          </p:nvPr>
        </p:nvSpPr>
        <p:spPr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7829" name="页脚占位符 77828"/>
          <p:cNvSpPr>
            <a:spLocks noGrp="1"/>
          </p:cNvSpPr>
          <p:nvPr>
            <p:ph type="ftr" sz="quarter" idx="3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7830" name="灯片编号占位符 77829"/>
          <p:cNvSpPr>
            <a:spLocks noGrp="1"/>
          </p:cNvSpPr>
          <p:nvPr>
            <p:ph type="sldNum" sz="quarter" idx="4"/>
          </p:nvPr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split orient="vert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microsoft.com/office/2007/relationships/media" Target="file:///F:\&#22269;&#27527;\02.mp3" TargetMode="External"/><Relationship Id="rId2" Type="http://schemas.openxmlformats.org/officeDocument/2006/relationships/audio" Target="file:///F:\&#22269;&#27527;\02.mp3" TargetMode="Externa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microsoft.com/office/2007/relationships/media" Target="file:///I:\&#22269;&#27527;\02_2012110215054.mp3" TargetMode="External"/><Relationship Id="rId1" Type="http://schemas.openxmlformats.org/officeDocument/2006/relationships/audio" Target="file:///I:\&#22269;&#27527;\02_2012110215054.mp3" TargetMode="Externa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slide" Target="slide17.xml"/><Relationship Id="rId3" Type="http://schemas.openxmlformats.org/officeDocument/2006/relationships/slide" Target="slide16.xml"/><Relationship Id="rId2" Type="http://schemas.openxmlformats.org/officeDocument/2006/relationships/image" Target="../media/image15.jpe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slide" Target="slide15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19.xml"/><Relationship Id="rId2" Type="http://schemas.openxmlformats.org/officeDocument/2006/relationships/image" Target="../media/image22.jpeg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microsoft.com/office/2007/relationships/media" Target="file:///H:\&#22269;&#27527;&#36164;&#26009;\&#21313;&#38754;&#22475;&#20239;.mp3" TargetMode="External"/><Relationship Id="rId3" Type="http://schemas.openxmlformats.org/officeDocument/2006/relationships/audio" Target="file:///H:\&#22269;&#27527;&#36164;&#26009;\&#21313;&#38754;&#22475;&#20239;.mp3" TargetMode="External"/><Relationship Id="rId2" Type="http://schemas.openxmlformats.org/officeDocument/2006/relationships/image" Target="../media/image22.jpe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24.xml"/><Relationship Id="rId2" Type="http://schemas.openxmlformats.org/officeDocument/2006/relationships/image" Target="../media/image28.jpeg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slide" Target="slide23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7.jpeg"/><Relationship Id="rId1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32.jpeg"/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4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35.jpeg"/><Relationship Id="rId1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hyperlink" Target="&#22269;&#27527;&#26391;&#35835;.rar" TargetMode="External"/><Relationship Id="rId1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27.xml"/><Relationship Id="rId3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" Target="slide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6.jpeg"/><Relationship Id="rId1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6.jpeg"/><Relationship Id="rId1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6.jpeg"/><Relationship Id="rId1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6.jpeg"/><Relationship Id="rId1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6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6.jpeg"/><Relationship Id="rId1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9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0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文本占位符 33794"/>
          <p:cNvSpPr>
            <a:spLocks noGrp="1"/>
          </p:cNvSpPr>
          <p:nvPr>
            <p:ph idx="1"/>
          </p:nvPr>
        </p:nvSpPr>
        <p:spPr>
          <a:ln/>
        </p:spPr>
        <p:txBody>
          <a:bodyPr anchor="t"/>
          <a:p>
            <a:endParaRPr lang="zh-CN" altLang="zh-CN" dirty="0"/>
          </a:p>
        </p:txBody>
      </p:sp>
      <p:pic>
        <p:nvPicPr>
          <p:cNvPr id="6146" name="图片 33795" descr="b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33796"/>
          <p:cNvSpPr txBox="1"/>
          <p:nvPr/>
        </p:nvSpPr>
        <p:spPr>
          <a:xfrm>
            <a:off x="6948488" y="765175"/>
            <a:ext cx="1647825" cy="360045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9600" dirty="0">
                <a:solidFill>
                  <a:schemeClr val="bg1"/>
                </a:solidFill>
                <a:latin typeface="Arial" panose="020B0604020202020204" pitchFamily="34" charset="0"/>
                <a:ea typeface="华文行楷" pitchFamily="2" charset="-122"/>
              </a:rPr>
              <a:t>国殇</a:t>
            </a:r>
            <a:endParaRPr lang="zh-CN" altLang="en-US" sz="9600" dirty="0">
              <a:solidFill>
                <a:schemeClr val="bg1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6148" name="文本框 33797"/>
          <p:cNvSpPr txBox="1"/>
          <p:nvPr/>
        </p:nvSpPr>
        <p:spPr>
          <a:xfrm>
            <a:off x="539750" y="3473450"/>
            <a:ext cx="1525588" cy="338455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8800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屈原 </a:t>
            </a:r>
            <a:endParaRPr lang="zh-CN" altLang="en-US" sz="8800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6149" name="图片 33798" descr="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825" y="3573463"/>
            <a:ext cx="1908175" cy="328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33799" descr="quyuan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413" y="0"/>
            <a:ext cx="41751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文本框 25604"/>
          <p:cNvSpPr txBox="1"/>
          <p:nvPr/>
        </p:nvSpPr>
        <p:spPr>
          <a:xfrm>
            <a:off x="1331913" y="404813"/>
            <a:ext cx="7667625" cy="5940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楚辞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是我国古典诗歌的一种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体裁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，屈原等人在民间歌谣的基础上加工而成，篇中大量引用楚地的风土物产和方言词汇，所以叫“楚辞” ，“皆书楚语、作楚声、记楚地、名楚物”。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西汉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时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刘向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把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屈原、宋玉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等人的作品编辑成书，定名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楚辞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》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，从此“楚辞”成为一部诗歌总集的名称，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楚辞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是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我国第一部浪漫主义诗歌总集</a:t>
            </a:r>
            <a:r>
              <a:rPr lang="zh-CN" altLang="en-US" sz="3200" b="1" dirty="0">
                <a:solidFill>
                  <a:srgbClr val="FFFF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其中主要是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屈原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的作品，其代表作是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离骚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，后人因此又称“楚辞”为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“骚体”</a:t>
            </a:r>
            <a:r>
              <a:rPr lang="zh-CN" altLang="en-US" sz="3200" b="1" dirty="0">
                <a:solidFill>
                  <a:srgbClr val="FFFF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它打破了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诗经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四言诗的格调，以六言、七言为主，多融进神话传说，具有浪漫主义色彩。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文本占位符 26626"/>
          <p:cNvSpPr>
            <a:spLocks noGrp="1"/>
          </p:cNvSpPr>
          <p:nvPr/>
        </p:nvSpPr>
        <p:spPr>
          <a:xfrm>
            <a:off x="250825" y="1196975"/>
            <a:ext cx="8497888" cy="56610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语助词“兮”的运用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，不仅使诗歌调子婉转动人，而且便于表达丰富深刻的社会内容，抒发奔腾澎湃的激情。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比兴手法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。屈原笔下的比兴手法，比</a:t>
            </a:r>
            <a:r>
              <a:rPr lang="en-US" altLang="zh-CN" sz="3200" b="1" dirty="0">
                <a:latin typeface="Arial" panose="020B0604020202020204" pitchFamily="34" charset="0"/>
                <a:ea typeface="黑体" panose="02010609060101010101" pitchFamily="2" charset="-122"/>
              </a:rPr>
              <a:t>《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诗经</a:t>
            </a:r>
            <a:r>
              <a:rPr lang="en-US" altLang="zh-CN" sz="3200" b="1" dirty="0">
                <a:latin typeface="Arial" panose="020B0604020202020204" pitchFamily="34" charset="0"/>
                <a:ea typeface="黑体" panose="02010609060101010101" pitchFamily="2" charset="-122"/>
              </a:rPr>
              <a:t>》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当中的丰富复杂，而且互相关联，构成一连串的艺术形象。作品中的“美人”、“香草”、“宝玉”、“明珠”等等，都成了抽象意识的象征，全都成了有生命之物。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文本框 13313"/>
          <p:cNvSpPr txBox="1"/>
          <p:nvPr/>
        </p:nvSpPr>
        <p:spPr>
          <a:xfrm>
            <a:off x="468313" y="2492375"/>
            <a:ext cx="793750" cy="316865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66"/>
                </a:solidFill>
                <a:latin typeface="华文行楷" pitchFamily="2" charset="-122"/>
                <a:ea typeface="华文行楷" pitchFamily="2" charset="-122"/>
              </a:rPr>
              <a:t>    </a:t>
            </a:r>
            <a:endParaRPr lang="zh-CN" altLang="en-US" sz="4000" dirty="0">
              <a:solidFill>
                <a:srgbClr val="FF0066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7410" name="图片 13314" descr="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矩形 13315"/>
          <p:cNvSpPr/>
          <p:nvPr/>
        </p:nvSpPr>
        <p:spPr>
          <a:xfrm>
            <a:off x="1584325" y="0"/>
            <a:ext cx="6410325" cy="12604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958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秭归清烈溢宇 ， 汨罗孤忠流芳 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2" name="灯片编号占位符 1"/>
          <p:cNvSpPr/>
          <p:nvPr>
            <p:ph type="sldNum" sz="quarter" idx="12"/>
          </p:nvPr>
        </p:nvSpPr>
        <p:spPr>
          <a:ln/>
        </p:spPr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300" name="Picture 4" descr="122261O056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文本框 55300"/>
          <p:cNvSpPr txBox="1"/>
          <p:nvPr/>
        </p:nvSpPr>
        <p:spPr>
          <a:xfrm>
            <a:off x="7981950" y="260350"/>
            <a:ext cx="793750" cy="597693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en-US" altLang="x-none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《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楚辞</a:t>
            </a:r>
            <a:r>
              <a:rPr lang="en-US" altLang="x-none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.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九歌</a:t>
            </a:r>
            <a:r>
              <a:rPr lang="en-US" altLang="x-none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.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国殇</a:t>
            </a:r>
            <a:r>
              <a:rPr lang="en-US" altLang="x-none" sz="4000" b="1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》</a:t>
            </a:r>
            <a:r>
              <a:rPr lang="en-US" altLang="x-none" sz="3200" b="1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</a:t>
            </a:r>
            <a:r>
              <a:rPr lang="zh-CN" altLang="en-US" sz="3200" b="1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屈原</a:t>
            </a:r>
            <a:r>
              <a:rPr lang="en-US" altLang="x-none" sz="3200" b="1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)</a:t>
            </a:r>
            <a:endParaRPr lang="en-US" altLang="x-none" sz="40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5303" name="文本框 55302"/>
          <p:cNvSpPr txBox="1"/>
          <p:nvPr/>
        </p:nvSpPr>
        <p:spPr>
          <a:xfrm>
            <a:off x="6780213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操吴戈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兮被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犀甲，车错毂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短兵接。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55305" name="文本框 55304"/>
          <p:cNvSpPr txBox="1"/>
          <p:nvPr/>
        </p:nvSpPr>
        <p:spPr>
          <a:xfrm>
            <a:off x="6032500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旌蔽日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敌若云，矢交坠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士争先。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55306" name="文本框 55305"/>
          <p:cNvSpPr txBox="1"/>
          <p:nvPr/>
        </p:nvSpPr>
        <p:spPr>
          <a:xfrm>
            <a:off x="5268913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凌余阵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躐余行，左骖殪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右刃伤。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55307" name="文本框 55306"/>
          <p:cNvSpPr txBox="1"/>
          <p:nvPr/>
        </p:nvSpPr>
        <p:spPr>
          <a:xfrm>
            <a:off x="4521200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霾两轮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絷四马，援玉枹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击鸣鼓。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55308" name="文本框 55307"/>
          <p:cNvSpPr txBox="1"/>
          <p:nvPr/>
        </p:nvSpPr>
        <p:spPr>
          <a:xfrm>
            <a:off x="3800475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天时怼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威灵怒，严杀尽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弃原野。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55309" name="文本框 55308"/>
          <p:cNvSpPr txBox="1"/>
          <p:nvPr/>
        </p:nvSpPr>
        <p:spPr>
          <a:xfrm>
            <a:off x="3081338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出不入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往不反，平原忽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路超远。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55310" name="文本框 55309"/>
          <p:cNvSpPr txBox="1"/>
          <p:nvPr/>
        </p:nvSpPr>
        <p:spPr>
          <a:xfrm>
            <a:off x="2362200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带长剑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挟秦弓，首身离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心不惩。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55311" name="文本框 55310"/>
          <p:cNvSpPr txBox="1"/>
          <p:nvPr/>
        </p:nvSpPr>
        <p:spPr>
          <a:xfrm>
            <a:off x="1641475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诚既勇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又以武，终刚强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不可凌。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55312" name="文本框 55311"/>
          <p:cNvSpPr txBox="1"/>
          <p:nvPr/>
        </p:nvSpPr>
        <p:spPr>
          <a:xfrm>
            <a:off x="920750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身既死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神以灵，魂魄毅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为鬼雄！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8444" name="灯片编号占位符 1"/>
          <p:cNvSpPr/>
          <p:nvPr>
            <p:ph type="sldNum" sz="quarter" idx="12"/>
          </p:nvPr>
        </p:nvSpPr>
        <p:spPr>
          <a:ln/>
        </p:spPr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2" name="0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1725" y="438150"/>
            <a:ext cx="842963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5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框 20481"/>
          <p:cNvSpPr txBox="1"/>
          <p:nvPr/>
        </p:nvSpPr>
        <p:spPr>
          <a:xfrm>
            <a:off x="6780213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操吴戈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兮被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犀甲，车错毂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短兵接。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7981950" y="260350"/>
            <a:ext cx="793750" cy="597693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en-US" altLang="x-none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《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楚辞</a:t>
            </a:r>
            <a:r>
              <a:rPr lang="en-US" altLang="x-none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.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九歌</a:t>
            </a:r>
            <a:r>
              <a:rPr lang="en-US" altLang="x-none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.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国殇</a:t>
            </a:r>
            <a:r>
              <a:rPr lang="en-US" altLang="x-none" sz="4000" b="1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》</a:t>
            </a:r>
            <a:r>
              <a:rPr lang="en-US" altLang="x-none" sz="3200" b="1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</a:t>
            </a:r>
            <a:r>
              <a:rPr lang="zh-CN" altLang="en-US" sz="3200" b="1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屈原</a:t>
            </a:r>
            <a:r>
              <a:rPr lang="en-US" altLang="x-none" sz="3200" b="1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)</a:t>
            </a:r>
            <a:endParaRPr lang="en-US" altLang="x-none" sz="4000" b="1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484" name="文本框 20483"/>
          <p:cNvSpPr txBox="1"/>
          <p:nvPr/>
        </p:nvSpPr>
        <p:spPr>
          <a:xfrm>
            <a:off x="6032500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旌蔽日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敌若云，矢交坠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士争先。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0485" name="文本框 20484"/>
          <p:cNvSpPr txBox="1"/>
          <p:nvPr/>
        </p:nvSpPr>
        <p:spPr>
          <a:xfrm>
            <a:off x="5268913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凌余阵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躐余行，左骖殪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右刃伤。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0486" name="文本框 20485"/>
          <p:cNvSpPr txBox="1"/>
          <p:nvPr/>
        </p:nvSpPr>
        <p:spPr>
          <a:xfrm>
            <a:off x="4521200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霾两轮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絷四马，援玉枹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击鸣鼓。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0487" name="文本框 20486"/>
          <p:cNvSpPr txBox="1"/>
          <p:nvPr/>
        </p:nvSpPr>
        <p:spPr>
          <a:xfrm>
            <a:off x="3800475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天时怼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威灵怒，严杀尽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弃原野。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0488" name="文本框 20487"/>
          <p:cNvSpPr txBox="1"/>
          <p:nvPr/>
        </p:nvSpPr>
        <p:spPr>
          <a:xfrm>
            <a:off x="3081338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出不入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往不反，平原忽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路超远。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0489" name="文本框 20488"/>
          <p:cNvSpPr txBox="1"/>
          <p:nvPr/>
        </p:nvSpPr>
        <p:spPr>
          <a:xfrm>
            <a:off x="2362200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带长剑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挟秦弓，首身离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心不惩。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0490" name="文本框 20489"/>
          <p:cNvSpPr txBox="1"/>
          <p:nvPr/>
        </p:nvSpPr>
        <p:spPr>
          <a:xfrm>
            <a:off x="1641475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诚既勇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又以武，终刚强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不可凌。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0491" name="文本框 20490"/>
          <p:cNvSpPr txBox="1"/>
          <p:nvPr/>
        </p:nvSpPr>
        <p:spPr>
          <a:xfrm>
            <a:off x="920750" y="188913"/>
            <a:ext cx="671513" cy="666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身既死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神以灵，魂魄毅</a:t>
            </a:r>
            <a:r>
              <a:rPr lang="zh-CN" altLang="en-US" sz="32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为鬼雄！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20495" name="02_2012110215054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101013" y="60928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8" name="灯片编号占位符 1"/>
          <p:cNvSpPr/>
          <p:nvPr>
            <p:ph type="sldNum" sz="quarter" idx="12"/>
          </p:nvPr>
        </p:nvSpPr>
        <p:spPr>
          <a:ln/>
        </p:spPr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38" fill="hold"/>
                                        <p:tgtEl>
                                          <p:spTgt spid="204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482" name="图片 2051" descr="01-操吴戈兮披犀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692150"/>
            <a:ext cx="3760788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文本框 2052"/>
          <p:cNvSpPr txBox="1"/>
          <p:nvPr/>
        </p:nvSpPr>
        <p:spPr>
          <a:xfrm>
            <a:off x="1979613" y="765175"/>
            <a:ext cx="733425" cy="38893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操吴戈兮披犀甲，</a:t>
            </a:r>
            <a:endParaRPr lang="zh-CN" altLang="en-US" sz="3600" b="1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2054" name="直接连接符 2053">
            <a:hlinkClick r:id="rId3" action="ppaction://hlinksldjump"/>
          </p:cNvPr>
          <p:cNvSpPr/>
          <p:nvPr/>
        </p:nvSpPr>
        <p:spPr>
          <a:xfrm>
            <a:off x="1979613" y="1268413"/>
            <a:ext cx="0" cy="936625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5" name="直接连接符 2054">
            <a:hlinkClick r:id="rId4" action="ppaction://hlinksldjump"/>
          </p:cNvPr>
          <p:cNvSpPr/>
          <p:nvPr/>
        </p:nvSpPr>
        <p:spPr>
          <a:xfrm>
            <a:off x="1979613" y="3068638"/>
            <a:ext cx="0" cy="936625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7" name="动作按钮: 第一张 2056" descr="编织物">
            <a:hlinkClick r:id="rId3" action="ppaction://hlinksldjump"/>
          </p:cNvPr>
          <p:cNvSpPr/>
          <p:nvPr/>
        </p:nvSpPr>
        <p:spPr>
          <a:xfrm>
            <a:off x="8172450" y="6237288"/>
            <a:ext cx="576263" cy="431800"/>
          </a:xfrm>
          <a:prstGeom prst="actionButtonHome">
            <a:avLst/>
          </a:prstGeom>
          <a:blipFill rotWithShape="1">
            <a:blip r:embed="rId5"/>
          </a:blipFill>
          <a:ln w="127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6575" y="1552575"/>
            <a:ext cx="1149350" cy="3968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  <a:sym typeface="+mn-ea"/>
              </a:rPr>
              <a:t>戈：古代兵器。当时以吴国造的戈最为锋利</a:t>
            </a:r>
            <a:r>
              <a:rPr lang="zh-CN" altLang="en-US" sz="28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  <a:sym typeface="+mn-ea"/>
              </a:rPr>
              <a:t>。</a:t>
            </a:r>
            <a:endParaRPr lang="zh-CN" altLang="en-US" sz="2800" b="1" noProof="1" dirty="0">
              <a:effectLst>
                <a:outerShdw blurRad="38100" dist="38100" dir="2700000">
                  <a:srgbClr val="000000"/>
                </a:outerShdw>
              </a:effectLst>
              <a:ea typeface="仿宋_GB2312" pitchFamily="49" charset="-122"/>
              <a:sym typeface="+mn-ea"/>
            </a:endParaRPr>
          </a:p>
        </p:txBody>
      </p:sp>
      <p:sp>
        <p:nvSpPr>
          <p:cNvPr id="37894" name="矩形 37893"/>
          <p:cNvSpPr/>
          <p:nvPr/>
        </p:nvSpPr>
        <p:spPr>
          <a:xfrm>
            <a:off x="2878138" y="3276600"/>
            <a:ext cx="1096963" cy="2244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base"/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犀甲：犀牛皮制成的甲。</a:t>
            </a:r>
            <a:endParaRPr lang="zh-CN" altLang="en-US" sz="28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仿宋_GB2312" pitchFamily="49" charset="-122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378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8" name="文本框 47107"/>
          <p:cNvSpPr txBox="1"/>
          <p:nvPr/>
        </p:nvSpPr>
        <p:spPr>
          <a:xfrm>
            <a:off x="973138" y="549275"/>
            <a:ext cx="73437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戈：古代兵器。当时以吴国造的戈最为锋利。</a:t>
            </a:r>
            <a:endParaRPr lang="zh-CN" altLang="en-US" sz="2800" b="1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pic>
        <p:nvPicPr>
          <p:cNvPr id="47111" name="图片 47110" descr="戈头各部名称示意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6425" y="1630363"/>
            <a:ext cx="3757613" cy="227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2" name="图片 47111" descr="有胡戈的装饰方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268413"/>
            <a:ext cx="4341813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3" name="文本框 47112"/>
          <p:cNvSpPr txBox="1"/>
          <p:nvPr/>
        </p:nvSpPr>
        <p:spPr>
          <a:xfrm>
            <a:off x="3060700" y="4149725"/>
            <a:ext cx="5329238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   </a:t>
            </a:r>
            <a:r>
              <a:rPr lang="zh-CN" altLang="en-US" sz="20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戈是中国古代用于钩杀和啄击的冷兵器。由戈头和柄组成。戈头多为青铜铸造。柄多为竹、木制作，长度通常为</a:t>
            </a:r>
            <a:r>
              <a:rPr lang="en-US" altLang="zh-CN" sz="20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1</a:t>
            </a:r>
            <a:r>
              <a:rPr lang="zh-CN" altLang="en-US" sz="20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米左右，最长超过</a:t>
            </a:r>
            <a:r>
              <a:rPr lang="en-US" altLang="zh-CN" sz="20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3</a:t>
            </a:r>
            <a:r>
              <a:rPr lang="zh-CN" altLang="en-US" sz="20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米。戈盛行于商代至战国时期。战国晚期，铁兵器使用渐多，逐渐淘汰了青铜戈，至西汉后期已绝迹。</a:t>
            </a:r>
            <a:endParaRPr lang="zh-CN" altLang="en-US" sz="2000" b="1" noProof="1" dirty="0"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7891" name="文本框 37890"/>
          <p:cNvSpPr txBox="1"/>
          <p:nvPr/>
        </p:nvSpPr>
        <p:spPr>
          <a:xfrm>
            <a:off x="5003800" y="836613"/>
            <a:ext cx="3600450" cy="5203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       </a:t>
            </a:r>
            <a:r>
              <a:rPr lang="zh-CN" altLang="en-US" sz="24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战国皮甲，多以犀牛、鲨鱼等皮革制成，上施彩绘；皮甲由甲身、甲袖和甲裙组成；甲片的编缀方法，横向均左片压右片，纵向均为下排压上排；胄</a:t>
            </a:r>
            <a:r>
              <a:rPr lang="zh-CN" altLang="en-US" sz="24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（</a:t>
            </a:r>
            <a:r>
              <a:rPr lang="en-US" altLang="zh-CN" sz="2400" b="1" noProof="1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zhòu</a:t>
            </a:r>
            <a:r>
              <a:rPr lang="zh-CN" altLang="en-US" sz="24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）</a:t>
            </a:r>
            <a:r>
              <a:rPr lang="zh-CN" altLang="en-US" sz="24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也是用十八片甲片编缀起来的。另外，铁甲出现于战国中期，它的前身为青铜甲，是一种比较简单的兽面壮胸甲。战国时期的铁甲通常以铁片制成鱼鳞或柳叶形状的甲片，经过穿组联缀而成。</a:t>
            </a:r>
            <a:endParaRPr lang="zh-CN" altLang="en-US" sz="2400" b="1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grpSp>
        <p:nvGrpSpPr>
          <p:cNvPr id="37896" name="组合 37895"/>
          <p:cNvGrpSpPr/>
          <p:nvPr/>
        </p:nvGrpSpPr>
        <p:grpSpPr>
          <a:xfrm>
            <a:off x="1042988" y="1125538"/>
            <a:ext cx="3543300" cy="5478462"/>
            <a:chOff x="657" y="709"/>
            <a:chExt cx="2232" cy="3451"/>
          </a:xfrm>
        </p:grpSpPr>
        <p:sp>
          <p:nvSpPr>
            <p:cNvPr id="37892" name="矩形 37891"/>
            <p:cNvSpPr/>
            <p:nvPr/>
          </p:nvSpPr>
          <p:spPr>
            <a:xfrm>
              <a:off x="1247" y="3929"/>
              <a:ext cx="1131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fontAlgn="base"/>
              <a:r>
                <a:rPr lang="zh-CN" altLang="en-US" b="1" strike="noStrike" noProof="1" dirty="0"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仿宋_GB2312" pitchFamily="49" charset="-122"/>
                  <a:cs typeface="+mn-cs"/>
                </a:rPr>
                <a:t>战国武士复原图</a:t>
              </a:r>
              <a:endParaRPr lang="zh-CN" altLang="en-US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</a:endParaRPr>
            </a:p>
          </p:txBody>
        </p:sp>
        <p:pic>
          <p:nvPicPr>
            <p:cNvPr id="22533" name="图片 37892" descr="战国武士复原图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" y="709"/>
              <a:ext cx="2232" cy="316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7894" name="矩形 37893"/>
          <p:cNvSpPr/>
          <p:nvPr/>
        </p:nvSpPr>
        <p:spPr>
          <a:xfrm>
            <a:off x="971550" y="476250"/>
            <a:ext cx="41767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犀甲：犀牛皮制成的甲。</a:t>
            </a:r>
            <a:endParaRPr lang="zh-CN" altLang="en-US" sz="2800" b="1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37895" name="动作按钮: 后退或前一项 37894" descr="软木塞">
            <a:hlinkClick r:id="rId3" action="ppaction://hlinksldjump"/>
          </p:cNvPr>
          <p:cNvSpPr/>
          <p:nvPr/>
        </p:nvSpPr>
        <p:spPr>
          <a:xfrm>
            <a:off x="7307263" y="6021388"/>
            <a:ext cx="719137" cy="431800"/>
          </a:xfrm>
          <a:prstGeom prst="actionButtonBackPrevious">
            <a:avLst/>
          </a:prstGeom>
          <a:blipFill rotWithShape="1">
            <a:blip r:embed="rId4"/>
          </a:blipFill>
          <a:ln w="127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charRg st="0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3554" name="图片 3073" descr="02-车错毂兮短兵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908050"/>
            <a:ext cx="5905500" cy="4519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文本框 3076"/>
          <p:cNvSpPr txBox="1"/>
          <p:nvPr/>
        </p:nvSpPr>
        <p:spPr>
          <a:xfrm>
            <a:off x="7451725" y="2276475"/>
            <a:ext cx="733425" cy="41036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车错毂兮短兵接。</a:t>
            </a:r>
            <a:endParaRPr lang="zh-CN" altLang="en-US" sz="3600" b="1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3078" name="直接连接符 3077">
            <a:hlinkClick r:id="rId3" action="ppaction://hlinksldjump"/>
          </p:cNvPr>
          <p:cNvSpPr/>
          <p:nvPr/>
        </p:nvSpPr>
        <p:spPr>
          <a:xfrm>
            <a:off x="7535863" y="2420938"/>
            <a:ext cx="0" cy="12954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9" name="直接连接符 3078"/>
          <p:cNvSpPr/>
          <p:nvPr/>
        </p:nvSpPr>
        <p:spPr>
          <a:xfrm>
            <a:off x="7535863" y="4219575"/>
            <a:ext cx="0" cy="1223963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135" name="文本框 48134"/>
          <p:cNvSpPr txBox="1"/>
          <p:nvPr/>
        </p:nvSpPr>
        <p:spPr>
          <a:xfrm>
            <a:off x="1116013" y="5595938"/>
            <a:ext cx="5907088" cy="10144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毂：车轮的中心部分，有圆孔，可以插轴。 </a:t>
            </a:r>
            <a:endParaRPr lang="zh-CN" altLang="en-US" sz="24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车错毂：指双方战车的轮子互相交错。</a:t>
            </a:r>
            <a:endParaRPr lang="zh-CN" altLang="en-US" sz="24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481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2" name="图片 48131" descr="9faba5ba34876c78a4b5c5f8c9cba1c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075" y="2098675"/>
            <a:ext cx="6267450" cy="412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6" name="文本框 48135"/>
          <p:cNvSpPr txBox="1"/>
          <p:nvPr/>
        </p:nvSpPr>
        <p:spPr>
          <a:xfrm>
            <a:off x="7524750" y="4221163"/>
            <a:ext cx="13684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毂（</a:t>
            </a:r>
            <a:r>
              <a:rPr lang="en-US" altLang="zh-CN" sz="2000" b="1" noProof="1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gǔ</a:t>
            </a: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）</a:t>
            </a:r>
            <a:endParaRPr lang="zh-CN" altLang="en-US" sz="2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8137" name="直接连接符 48136"/>
          <p:cNvSpPr/>
          <p:nvPr/>
        </p:nvSpPr>
        <p:spPr>
          <a:xfrm flipV="1">
            <a:off x="6372225" y="4508500"/>
            <a:ext cx="1223963" cy="720725"/>
          </a:xfrm>
          <a:prstGeom prst="line">
            <a:avLst/>
          </a:prstGeom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138" name="文本框 48137"/>
          <p:cNvSpPr txBox="1"/>
          <p:nvPr/>
        </p:nvSpPr>
        <p:spPr>
          <a:xfrm>
            <a:off x="7524750" y="4724400"/>
            <a:ext cx="431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轴</a:t>
            </a:r>
            <a:endParaRPr lang="zh-CN" altLang="en-US" sz="2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8139" name="直接连接符 48138"/>
          <p:cNvSpPr/>
          <p:nvPr/>
        </p:nvSpPr>
        <p:spPr>
          <a:xfrm flipV="1">
            <a:off x="6516688" y="4940300"/>
            <a:ext cx="1079500" cy="360363"/>
          </a:xfrm>
          <a:prstGeom prst="line">
            <a:avLst/>
          </a:prstGeom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140" name="直接连接符 48139"/>
          <p:cNvSpPr/>
          <p:nvPr/>
        </p:nvSpPr>
        <p:spPr>
          <a:xfrm flipV="1">
            <a:off x="6443663" y="5445125"/>
            <a:ext cx="1152525" cy="288925"/>
          </a:xfrm>
          <a:prstGeom prst="line">
            <a:avLst/>
          </a:prstGeom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141" name="文本框 48140"/>
          <p:cNvSpPr txBox="1"/>
          <p:nvPr/>
        </p:nvSpPr>
        <p:spPr>
          <a:xfrm>
            <a:off x="7524750" y="5229225"/>
            <a:ext cx="431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辐</a:t>
            </a:r>
            <a:endParaRPr lang="zh-CN" altLang="en-US" sz="2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8142" name="文本框 48141"/>
          <p:cNvSpPr txBox="1"/>
          <p:nvPr/>
        </p:nvSpPr>
        <p:spPr>
          <a:xfrm>
            <a:off x="7524750" y="5734050"/>
            <a:ext cx="1619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辋（</a:t>
            </a:r>
            <a:r>
              <a:rPr lang="en-US" altLang="zh-CN" sz="2000" b="1" noProof="1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wǎng</a:t>
            </a: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）</a:t>
            </a:r>
            <a:endParaRPr lang="zh-CN" altLang="en-US" sz="2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8145" name="直接连接符 48144"/>
          <p:cNvSpPr/>
          <p:nvPr/>
        </p:nvSpPr>
        <p:spPr>
          <a:xfrm>
            <a:off x="6659563" y="5805488"/>
            <a:ext cx="936625" cy="144462"/>
          </a:xfrm>
          <a:prstGeom prst="line">
            <a:avLst/>
          </a:prstGeom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图片 1" descr="短兵相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113" y="177800"/>
            <a:ext cx="2595562" cy="349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4" name="文本框 34823"/>
          <p:cNvSpPr txBox="1"/>
          <p:nvPr/>
        </p:nvSpPr>
        <p:spPr>
          <a:xfrm>
            <a:off x="3017838" y="560388"/>
            <a:ext cx="2592388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　　</a:t>
            </a:r>
            <a:r>
              <a:rPr lang="zh-CN" altLang="en-US" sz="2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短兵：短的兵器，如刀剑之类</a:t>
            </a:r>
            <a:r>
              <a:rPr lang="zh-CN" altLang="en-US" sz="28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。</a:t>
            </a:r>
            <a:endParaRPr lang="zh-CN" altLang="en-US" sz="2800" b="1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  <p:bldP spid="48138" grpId="0"/>
      <p:bldP spid="48141" grpId="0"/>
      <p:bldP spid="48142" grpId="0"/>
      <p:bldP spid="348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文本框 9217"/>
          <p:cNvSpPr txBox="1"/>
          <p:nvPr/>
        </p:nvSpPr>
        <p:spPr>
          <a:xfrm>
            <a:off x="611188" y="1484313"/>
            <a:ext cx="7777163" cy="497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600" b="1" noProof="1" dirty="0"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   殇（shān</a:t>
            </a:r>
            <a:r>
              <a:rPr lang="zh-CN" altLang="en-US" sz="3600" b="1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</a:t>
            </a:r>
            <a:r>
              <a:rPr lang="zh-CN" altLang="en-US" sz="3600" b="1" noProof="1" dirty="0"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）之义二：男女未冠（20岁）笄（jī）（15岁）而死，谓之殇；在外而死者，谓之殇。殇之言伤也。国殇，死国事，则所以别于二者之殇也，</a:t>
            </a:r>
            <a:r>
              <a:rPr lang="zh-CN" altLang="en-US" sz="36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所谓“国殇”，就是指为国牺牲的将士。</a:t>
            </a:r>
            <a:endParaRPr lang="zh-CN" altLang="en-US" sz="36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600" b="1" noProof="1" dirty="0"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             </a:t>
            </a:r>
            <a:r>
              <a:rPr lang="zh-CN" altLang="en-US" sz="2400" b="1" noProof="1" dirty="0"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清 </a:t>
            </a:r>
            <a:r>
              <a:rPr lang="zh-CN" altLang="en-US" sz="2400" b="1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·</a:t>
            </a:r>
            <a:r>
              <a:rPr lang="zh-CN" altLang="en-US" sz="2400" b="1" noProof="1" dirty="0"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戴震 《屈原赋注》</a:t>
            </a:r>
            <a:endParaRPr lang="zh-CN" altLang="en-US" sz="2400" b="1" noProof="1" dirty="0">
              <a:effectLst>
                <a:outerShdw blurRad="38100" dist="38100" dir="2700000">
                  <a:srgbClr val="FFFFFF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9219" name="文本框 9218"/>
          <p:cNvSpPr txBox="1"/>
          <p:nvPr/>
        </p:nvSpPr>
        <p:spPr>
          <a:xfrm>
            <a:off x="1116013" y="765175"/>
            <a:ext cx="40560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noProof="1">
                <a:effectLst>
                  <a:outerShdw blurRad="38100" dist="38100" dir="2700000">
                    <a:srgbClr val="FFFFFF"/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一 解题：国殇</a:t>
            </a:r>
            <a:endParaRPr lang="zh-CN" altLang="en-US" sz="4400" b="1" noProof="1">
              <a:effectLst>
                <a:outerShdw blurRad="38100" dist="38100" dir="2700000">
                  <a:srgbClr val="FFFFFF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5602" name="图片 16385" descr="02-车错毂兮短兵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1268413"/>
            <a:ext cx="3886200" cy="4356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3" name="组合 16386"/>
          <p:cNvGrpSpPr/>
          <p:nvPr/>
        </p:nvGrpSpPr>
        <p:grpSpPr>
          <a:xfrm>
            <a:off x="1908175" y="584200"/>
            <a:ext cx="1452563" cy="4103688"/>
            <a:chOff x="0" y="0"/>
            <a:chExt cx="915" cy="2585"/>
          </a:xfrm>
        </p:grpSpPr>
        <p:sp>
          <p:nvSpPr>
            <p:cNvPr id="16388" name="文本框 16387"/>
            <p:cNvSpPr txBox="1"/>
            <p:nvPr/>
          </p:nvSpPr>
          <p:spPr>
            <a:xfrm>
              <a:off x="0" y="0"/>
              <a:ext cx="462" cy="258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600" b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  <a:ea typeface="仿宋_GB2312" pitchFamily="49" charset="-122"/>
                  <a:cs typeface="+mn-cs"/>
                </a:rPr>
                <a:t>车错毂兮短兵接。</a:t>
              </a:r>
              <a:endParaRPr lang="zh-CN" altLang="en-US" sz="36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endParaRPr>
            </a:p>
          </p:txBody>
        </p:sp>
        <p:sp>
          <p:nvSpPr>
            <p:cNvPr id="25605" name="直接连接符 16388"/>
            <p:cNvSpPr/>
            <p:nvPr/>
          </p:nvSpPr>
          <p:spPr>
            <a:xfrm>
              <a:off x="53" y="91"/>
              <a:ext cx="0" cy="816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606" name="直接连接符 16389"/>
            <p:cNvSpPr/>
            <p:nvPr/>
          </p:nvSpPr>
          <p:spPr>
            <a:xfrm>
              <a:off x="53" y="1224"/>
              <a:ext cx="0" cy="771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91" name="文本框 16390"/>
            <p:cNvSpPr txBox="1"/>
            <p:nvPr/>
          </p:nvSpPr>
          <p:spPr>
            <a:xfrm>
              <a:off x="453" y="0"/>
              <a:ext cx="462" cy="245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600" b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  <a:ea typeface="仿宋_GB2312" pitchFamily="49" charset="-122"/>
                  <a:cs typeface="+mn-cs"/>
                </a:rPr>
                <a:t>操吴戈兮披犀甲，</a:t>
              </a:r>
              <a:endParaRPr lang="zh-CN" altLang="en-US" sz="36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</a:endParaRPr>
            </a:p>
          </p:txBody>
        </p:sp>
        <p:sp>
          <p:nvSpPr>
            <p:cNvPr id="25608" name="直接连接符 16391"/>
            <p:cNvSpPr/>
            <p:nvPr/>
          </p:nvSpPr>
          <p:spPr>
            <a:xfrm>
              <a:off x="544" y="317"/>
              <a:ext cx="0" cy="59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609" name="直接连接符 16392"/>
            <p:cNvSpPr/>
            <p:nvPr/>
          </p:nvSpPr>
          <p:spPr>
            <a:xfrm>
              <a:off x="544" y="1451"/>
              <a:ext cx="0" cy="59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16394" name="十面埋伏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8313" y="6345238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1" name="图片 16394" descr="有胡戈的装饰方式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1663" y="188913"/>
            <a:ext cx="5192712" cy="6148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6" name="文本框 16395"/>
          <p:cNvSpPr txBox="1"/>
          <p:nvPr/>
        </p:nvSpPr>
        <p:spPr>
          <a:xfrm>
            <a:off x="539750" y="4076700"/>
            <a:ext cx="3924300" cy="2392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　并不只是要说明楚军装备的精良，而是要描绘出楚国将士的雄姿。而描绘将士的雄姿，恰又为下文描写他们牺牲之壮烈打下了基础：这是一群英雄战士奔赴战场，去和敌人作殊死的战斗。</a:t>
            </a:r>
            <a:r>
              <a:rPr lang="zh-CN" altLang="en-US" sz="240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 </a:t>
            </a:r>
            <a:endParaRPr lang="zh-CN" altLang="en-US" sz="2400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4"/>
                </p:tgtEl>
              </p:cMediaNode>
            </p:audio>
          </p:childTnLst>
        </p:cTn>
      </p:par>
    </p:tnLst>
    <p:bldLst>
      <p:bldP spid="163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6626" name="图片 4102" descr="03-旌蔽日兮敌若云（修改3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8" y="144463"/>
            <a:ext cx="6624637" cy="306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直接连接符 4103"/>
          <p:cNvSpPr/>
          <p:nvPr/>
        </p:nvSpPr>
        <p:spPr>
          <a:xfrm>
            <a:off x="8054975" y="388938"/>
            <a:ext cx="15875" cy="566737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7" name="矩形 4106"/>
          <p:cNvSpPr/>
          <p:nvPr/>
        </p:nvSpPr>
        <p:spPr>
          <a:xfrm flipH="1">
            <a:off x="7321550" y="388938"/>
            <a:ext cx="646113" cy="3414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base"/>
            <a:r>
              <a:rPr lang="zh-CN" altLang="en-US" sz="24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旌：用羽毛装饰的旗子。</a:t>
            </a:r>
            <a:endParaRPr lang="zh-CN" altLang="en-US" sz="24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4108" name="矩形 4107"/>
          <p:cNvSpPr/>
          <p:nvPr/>
        </p:nvSpPr>
        <p:spPr>
          <a:xfrm>
            <a:off x="8054975" y="249238"/>
            <a:ext cx="771525" cy="3970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base"/>
            <a:r>
              <a:rPr lang="zh-CN" altLang="en-US" sz="36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旌蔽日兮敌若云，</a:t>
            </a:r>
            <a:endParaRPr lang="zh-CN" altLang="en-US" sz="3600" b="1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pic>
        <p:nvPicPr>
          <p:cNvPr id="26630" name="图片 5121" descr="04-矢交坠兮土争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88" y="3205163"/>
            <a:ext cx="5395912" cy="3313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5122"/>
          <p:cNvSpPr txBox="1"/>
          <p:nvPr/>
        </p:nvSpPr>
        <p:spPr>
          <a:xfrm>
            <a:off x="6245225" y="3092450"/>
            <a:ext cx="571500" cy="35385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矢交坠兮土争先。</a:t>
            </a:r>
            <a:endParaRPr lang="zh-CN" altLang="en-US" sz="3200" b="1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仿宋_GB2312" pitchFamily="49" charset="-122"/>
              <a:cs typeface="+mn-cs"/>
            </a:endParaRPr>
          </a:p>
        </p:txBody>
      </p:sp>
      <p:sp>
        <p:nvSpPr>
          <p:cNvPr id="5126" name="直接连接符 5125"/>
          <p:cNvSpPr/>
          <p:nvPr/>
        </p:nvSpPr>
        <p:spPr>
          <a:xfrm flipH="1">
            <a:off x="6245225" y="3370263"/>
            <a:ext cx="1588" cy="1008062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文本框 5124"/>
          <p:cNvSpPr txBox="1"/>
          <p:nvPr/>
        </p:nvSpPr>
        <p:spPr>
          <a:xfrm>
            <a:off x="7072313" y="4667250"/>
            <a:ext cx="1490663" cy="16303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矢（</a:t>
            </a:r>
            <a:r>
              <a:rPr lang="en-US" altLang="zh-CN" sz="2000" b="1" noProof="1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shǐ</a:t>
            </a: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）交坠：流箭在双方的阵地上纷纷坠落。</a:t>
            </a:r>
            <a:endParaRPr lang="zh-CN" altLang="en-US" sz="2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8" grpId="0"/>
      <p:bldP spid="5123" grpId="0"/>
      <p:bldP spid="51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7650" name="图片 6145" descr="05-凌余阵兮躐余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979488"/>
            <a:ext cx="6481763" cy="410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矩形 6146"/>
          <p:cNvSpPr/>
          <p:nvPr/>
        </p:nvSpPr>
        <p:spPr>
          <a:xfrm>
            <a:off x="2484438" y="5084763"/>
            <a:ext cx="54721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6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凌  余阵兮  躐  余  行， </a:t>
            </a:r>
            <a:endParaRPr lang="zh-CN" altLang="en-US" sz="3600" b="1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6148" name="文本框 6147"/>
          <p:cNvSpPr txBox="1"/>
          <p:nvPr/>
        </p:nvSpPr>
        <p:spPr>
          <a:xfrm>
            <a:off x="2195513" y="5661025"/>
            <a:ext cx="143986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凌：侵犯。</a:t>
            </a:r>
            <a:endParaRPr lang="zh-CN" altLang="en-US" sz="2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149" name="矩形 6148"/>
          <p:cNvSpPr/>
          <p:nvPr/>
        </p:nvSpPr>
        <p:spPr>
          <a:xfrm>
            <a:off x="5989638" y="5661025"/>
            <a:ext cx="14620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zh-CN" altLang="en-US" sz="20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行：行列。</a:t>
            </a:r>
            <a:endParaRPr lang="zh-CN" altLang="en-US" sz="20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150" name="文本框 6149"/>
          <p:cNvSpPr txBox="1"/>
          <p:nvPr/>
        </p:nvSpPr>
        <p:spPr>
          <a:xfrm>
            <a:off x="4572000" y="5661025"/>
            <a:ext cx="143986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躐</a:t>
            </a: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：践踏。</a:t>
            </a:r>
            <a:endParaRPr lang="zh-CN" altLang="en-US" sz="2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151" name="直接连接符 6150"/>
          <p:cNvSpPr/>
          <p:nvPr/>
        </p:nvSpPr>
        <p:spPr>
          <a:xfrm>
            <a:off x="2555875" y="5661025"/>
            <a:ext cx="503238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52" name="直接连接符 6151"/>
          <p:cNvSpPr/>
          <p:nvPr/>
        </p:nvSpPr>
        <p:spPr>
          <a:xfrm>
            <a:off x="4932363" y="5661025"/>
            <a:ext cx="503237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53" name="直接连接符 6152"/>
          <p:cNvSpPr/>
          <p:nvPr/>
        </p:nvSpPr>
        <p:spPr>
          <a:xfrm>
            <a:off x="6372225" y="5661025"/>
            <a:ext cx="503238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8674" name="图片 7171" descr="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908050"/>
            <a:ext cx="5543550" cy="4989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文本框 7172"/>
          <p:cNvSpPr txBox="1"/>
          <p:nvPr/>
        </p:nvSpPr>
        <p:spPr>
          <a:xfrm>
            <a:off x="1677988" y="908050"/>
            <a:ext cx="733425" cy="446563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左骖殪兮右刃伤。</a:t>
            </a:r>
            <a:endParaRPr lang="zh-CN" altLang="en-US" sz="3600" b="1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7174" name="文本框 7173"/>
          <p:cNvSpPr txBox="1"/>
          <p:nvPr/>
        </p:nvSpPr>
        <p:spPr>
          <a:xfrm>
            <a:off x="1189038" y="3141663"/>
            <a:ext cx="488950" cy="30956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刃伤：为兵刃所伤。</a:t>
            </a:r>
            <a:endParaRPr lang="zh-CN" altLang="en-US" sz="2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7178" name="直接连接符 7177">
            <a:hlinkClick r:id="rId3" action="ppaction://hlinksldjump"/>
          </p:cNvPr>
          <p:cNvSpPr/>
          <p:nvPr/>
        </p:nvSpPr>
        <p:spPr>
          <a:xfrm>
            <a:off x="1690688" y="981075"/>
            <a:ext cx="0" cy="8636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9" name="直接连接符 7178"/>
          <p:cNvSpPr/>
          <p:nvPr/>
        </p:nvSpPr>
        <p:spPr>
          <a:xfrm>
            <a:off x="1690688" y="3213100"/>
            <a:ext cx="0" cy="1008063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80" name="文本框 7179"/>
          <p:cNvSpPr txBox="1"/>
          <p:nvPr/>
        </p:nvSpPr>
        <p:spPr>
          <a:xfrm>
            <a:off x="1203325" y="1916113"/>
            <a:ext cx="488950" cy="100806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殪：死</a:t>
            </a:r>
            <a:endParaRPr lang="zh-CN" altLang="en-US" sz="2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7181" name="直接连接符 7180"/>
          <p:cNvSpPr/>
          <p:nvPr/>
        </p:nvSpPr>
        <p:spPr>
          <a:xfrm>
            <a:off x="1690688" y="1989138"/>
            <a:ext cx="0" cy="360362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7" name="文本框 33796"/>
          <p:cNvSpPr txBox="1"/>
          <p:nvPr/>
        </p:nvSpPr>
        <p:spPr>
          <a:xfrm>
            <a:off x="971550" y="476250"/>
            <a:ext cx="6769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骖：在辕马两旁驾车的马。 右：指右骖。</a:t>
            </a:r>
            <a:endParaRPr lang="zh-CN" altLang="en-US" sz="2800" b="1" noProof="1" dirty="0"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33798" name="图片 33797" descr="中国古代战车素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420938"/>
            <a:ext cx="5111750" cy="390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0" name="文本框 33799"/>
          <p:cNvSpPr txBox="1"/>
          <p:nvPr/>
        </p:nvSpPr>
        <p:spPr>
          <a:xfrm>
            <a:off x="971550" y="1185863"/>
            <a:ext cx="6985000" cy="101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   </a:t>
            </a:r>
            <a:r>
              <a:rPr lang="zh-CN" altLang="en-US" sz="20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中国古代用于战斗的马车。一般为</a:t>
            </a: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独辀</a:t>
            </a:r>
            <a:r>
              <a:rPr lang="en-US" altLang="zh-CN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zhou</a:t>
            </a:r>
            <a:r>
              <a:rPr lang="zh-CN" altLang="en-US" sz="20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（</a:t>
            </a: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辕</a:t>
            </a:r>
            <a:r>
              <a:rPr lang="zh-CN" altLang="en-US" sz="20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）、</a:t>
            </a: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两轮</a:t>
            </a:r>
            <a:r>
              <a:rPr lang="zh-CN" altLang="en-US" sz="20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、</a:t>
            </a: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方形车舆（车箱）</a:t>
            </a:r>
            <a:r>
              <a:rPr lang="zh-CN" altLang="en-US" sz="20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，驾四匹马或两匹马。车上有甲士三人，中间一人为驱车手，左右两人负责搏杀。</a:t>
            </a:r>
            <a:endParaRPr lang="zh-CN" altLang="en-US" sz="2000" b="1" noProof="1" dirty="0"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3801" name="文本框 33800"/>
          <p:cNvSpPr txBox="1"/>
          <p:nvPr/>
        </p:nvSpPr>
        <p:spPr>
          <a:xfrm>
            <a:off x="1331913" y="3068638"/>
            <a:ext cx="79216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骖马</a:t>
            </a:r>
            <a:endParaRPr lang="zh-CN" altLang="en-US" sz="2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3802" name="矩形 33801"/>
          <p:cNvSpPr/>
          <p:nvPr/>
        </p:nvSpPr>
        <p:spPr>
          <a:xfrm>
            <a:off x="1331913" y="4149725"/>
            <a:ext cx="1717675" cy="8540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0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服马：在中间</a:t>
            </a:r>
            <a:endParaRPr lang="zh-CN" altLang="en-US" sz="20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  <a:p>
            <a:pPr fontAlgn="base">
              <a:spcBef>
                <a:spcPct val="50000"/>
              </a:spcBef>
            </a:pPr>
            <a:r>
              <a:rPr lang="zh-CN" altLang="en-US" sz="20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驾车辕的马。</a:t>
            </a:r>
            <a:endParaRPr lang="zh-CN" altLang="en-US" sz="20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3803" name="直接连接符 33802"/>
          <p:cNvSpPr/>
          <p:nvPr/>
        </p:nvSpPr>
        <p:spPr>
          <a:xfrm>
            <a:off x="1979613" y="3273425"/>
            <a:ext cx="1800225" cy="803275"/>
          </a:xfrm>
          <a:prstGeom prst="line">
            <a:avLst/>
          </a:prstGeom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3804" name="直接连接符 33803"/>
          <p:cNvSpPr/>
          <p:nvPr/>
        </p:nvSpPr>
        <p:spPr>
          <a:xfrm flipV="1">
            <a:off x="2987675" y="4292600"/>
            <a:ext cx="1223963" cy="288925"/>
          </a:xfrm>
          <a:prstGeom prst="line">
            <a:avLst/>
          </a:prstGeom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3806" name="文本框 33805"/>
          <p:cNvSpPr txBox="1"/>
          <p:nvPr/>
        </p:nvSpPr>
        <p:spPr>
          <a:xfrm>
            <a:off x="1331913" y="5578475"/>
            <a:ext cx="79216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骖马</a:t>
            </a:r>
            <a:endParaRPr lang="zh-CN" altLang="en-US" sz="2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3807" name="直接连接符 33806"/>
          <p:cNvSpPr/>
          <p:nvPr/>
        </p:nvSpPr>
        <p:spPr>
          <a:xfrm flipV="1">
            <a:off x="1979613" y="4724400"/>
            <a:ext cx="3097212" cy="1069975"/>
          </a:xfrm>
          <a:prstGeom prst="line">
            <a:avLst/>
          </a:prstGeom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3808" name="动作按钮: 后退或前一项 33807" descr="软木塞">
            <a:hlinkClick r:id="rId3" action="ppaction://hlinksldjump"/>
          </p:cNvPr>
          <p:cNvSpPr/>
          <p:nvPr/>
        </p:nvSpPr>
        <p:spPr>
          <a:xfrm>
            <a:off x="323850" y="6165850"/>
            <a:ext cx="719138" cy="431800"/>
          </a:xfrm>
          <a:prstGeom prst="actionButtonBackPrevious">
            <a:avLst/>
          </a:prstGeom>
          <a:blipFill rotWithShape="1">
            <a:blip r:embed="rId4"/>
          </a:blipFill>
          <a:ln w="127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9" name="直接连接符 33808"/>
          <p:cNvSpPr/>
          <p:nvPr/>
        </p:nvSpPr>
        <p:spPr>
          <a:xfrm>
            <a:off x="2987675" y="4581525"/>
            <a:ext cx="1512888" cy="71438"/>
          </a:xfrm>
          <a:prstGeom prst="line">
            <a:avLst/>
          </a:prstGeom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00" grpId="0"/>
      <p:bldP spid="33801" grpId="0"/>
      <p:bldP spid="33802" grpId="0"/>
      <p:bldP spid="338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22" name="图片 8195" descr="未命名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908050"/>
            <a:ext cx="5903912" cy="427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矩形 8197"/>
          <p:cNvSpPr/>
          <p:nvPr/>
        </p:nvSpPr>
        <p:spPr>
          <a:xfrm>
            <a:off x="1590675" y="5248275"/>
            <a:ext cx="6694488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霾    两轮兮    絷四马，援玉枹兮击鸣鼓。</a:t>
            </a:r>
            <a:endParaRPr lang="zh-CN" altLang="en-US" sz="2800" b="1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8200" name="矩形 8199"/>
          <p:cNvSpPr/>
          <p:nvPr/>
        </p:nvSpPr>
        <p:spPr>
          <a:xfrm>
            <a:off x="3576638" y="5861050"/>
            <a:ext cx="17145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zh-CN" altLang="en-US" sz="24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絷：绊住。</a:t>
            </a:r>
            <a:endParaRPr lang="zh-CN" altLang="en-US" sz="24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8201" name="文本框 8200"/>
          <p:cNvSpPr txBox="1"/>
          <p:nvPr/>
        </p:nvSpPr>
        <p:spPr>
          <a:xfrm>
            <a:off x="5422900" y="5861050"/>
            <a:ext cx="2862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援玉桴：拿起鼓槌。</a:t>
            </a:r>
            <a:endParaRPr lang="zh-CN" altLang="en-US" sz="24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8203" name="直接连接符 8202"/>
          <p:cNvSpPr/>
          <p:nvPr/>
        </p:nvSpPr>
        <p:spPr>
          <a:xfrm>
            <a:off x="4100513" y="5732463"/>
            <a:ext cx="360362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4" name="直接连接符 8203"/>
          <p:cNvSpPr/>
          <p:nvPr/>
        </p:nvSpPr>
        <p:spPr>
          <a:xfrm>
            <a:off x="5380038" y="5732463"/>
            <a:ext cx="935037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7" name="矩形 8206"/>
          <p:cNvSpPr/>
          <p:nvPr/>
        </p:nvSpPr>
        <p:spPr>
          <a:xfrm>
            <a:off x="384175" y="5861050"/>
            <a:ext cx="2997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base"/>
            <a:r>
              <a:rPr lang="zh-CN" altLang="en-US" sz="24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霾：同“埋”，</a:t>
            </a:r>
            <a:r>
              <a:rPr lang="zh-CN" altLang="en-US" sz="20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陷没。</a:t>
            </a:r>
            <a:endParaRPr lang="zh-CN" altLang="en-US" sz="20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8208" name="直接连接符 8207"/>
          <p:cNvSpPr/>
          <p:nvPr/>
        </p:nvSpPr>
        <p:spPr>
          <a:xfrm>
            <a:off x="1763713" y="5730875"/>
            <a:ext cx="360362" cy="1588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0" grpId="0"/>
      <p:bldP spid="8201" grpId="0"/>
      <p:bldP spid="82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1746" name="图片 17409" descr="05-凌余阵兮躐余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475" y="187325"/>
            <a:ext cx="4510088" cy="334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矩形 17410"/>
          <p:cNvSpPr/>
          <p:nvPr/>
        </p:nvSpPr>
        <p:spPr>
          <a:xfrm>
            <a:off x="596900" y="2606675"/>
            <a:ext cx="36957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base"/>
            <a:r>
              <a:rPr lang="zh-CN" altLang="en-US" sz="36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凌余阵兮躐余行， </a:t>
            </a:r>
            <a:endParaRPr lang="zh-CN" altLang="en-US" sz="36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7418" name="矩形 17417"/>
          <p:cNvSpPr/>
          <p:nvPr/>
        </p:nvSpPr>
        <p:spPr>
          <a:xfrm>
            <a:off x="647700" y="4395788"/>
            <a:ext cx="3856038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36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霾两轮兮絷四马，</a:t>
            </a:r>
            <a:endParaRPr lang="zh-CN" altLang="en-US" sz="36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7425" name="文本框 17424"/>
          <p:cNvSpPr txBox="1"/>
          <p:nvPr/>
        </p:nvSpPr>
        <p:spPr>
          <a:xfrm>
            <a:off x="647700" y="3251200"/>
            <a:ext cx="3592513" cy="593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spcBef>
                <a:spcPct val="50000"/>
              </a:spcBef>
            </a:pPr>
            <a:r>
              <a:rPr lang="zh-CN" altLang="en-US" sz="36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左骖殪兮右刃伤。</a:t>
            </a:r>
            <a:endParaRPr lang="zh-CN" altLang="en-US" sz="3600" b="1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7431" name="矩形 17430"/>
          <p:cNvSpPr/>
          <p:nvPr/>
        </p:nvSpPr>
        <p:spPr>
          <a:xfrm>
            <a:off x="612775" y="649288"/>
            <a:ext cx="42846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6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旌蔽日兮敌若云，</a:t>
            </a:r>
            <a:endParaRPr lang="zh-CN" altLang="en-US" sz="36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7432" name="文本框 17431"/>
          <p:cNvSpPr txBox="1"/>
          <p:nvPr/>
        </p:nvSpPr>
        <p:spPr>
          <a:xfrm>
            <a:off x="647700" y="1409700"/>
            <a:ext cx="3592513" cy="644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矢交坠兮士争先。</a:t>
            </a:r>
            <a:endParaRPr lang="zh-CN" altLang="en-US" sz="3600" b="1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7436" name="矩形 17435"/>
          <p:cNvSpPr/>
          <p:nvPr/>
        </p:nvSpPr>
        <p:spPr>
          <a:xfrm>
            <a:off x="673100" y="5041900"/>
            <a:ext cx="3805238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base"/>
            <a:r>
              <a:rPr lang="zh-CN" altLang="en-US" sz="36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援玉枹兮击鸣鼓。</a:t>
            </a:r>
            <a:endParaRPr lang="zh-CN" altLang="en-US" sz="36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7437" name="文本框 17436"/>
          <p:cNvSpPr txBox="1"/>
          <p:nvPr/>
        </p:nvSpPr>
        <p:spPr>
          <a:xfrm>
            <a:off x="4083050" y="3690938"/>
            <a:ext cx="4735513" cy="28463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隶书" pitchFamily="49" charset="-122"/>
                <a:cs typeface="+mn-cs"/>
              </a:rPr>
              <a:t>　</a:t>
            </a:r>
            <a:r>
              <a:rPr lang="zh-CN" altLang="en-US" sz="28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隶书" pitchFamily="49" charset="-122"/>
                <a:cs typeface="+mn-cs"/>
              </a:rPr>
              <a:t>　</a:t>
            </a:r>
            <a:r>
              <a:rPr lang="zh-CN" altLang="en-US" sz="320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隶书" pitchFamily="49" charset="-122"/>
                <a:cs typeface="+mn-cs"/>
              </a:rPr>
              <a:t>不仅写出了敌人的强大、声势的凶猛，以反衬楚国将士的英勇无畏；同时也是用浓笔重墨，描绘出了浓烈的战场气氛：天昏地暗，日月无光。增强了全诗的悲壮色彩</a:t>
            </a:r>
            <a:r>
              <a:rPr lang="zh-CN" altLang="en-US" sz="280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隶书" pitchFamily="49" charset="-122"/>
                <a:cs typeface="+mn-cs"/>
              </a:rPr>
              <a:t>。</a:t>
            </a:r>
            <a:r>
              <a:rPr lang="zh-CN" altLang="en-US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lang="zh-CN" altLang="en-US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8" grpId="0"/>
      <p:bldP spid="17425" grpId="0"/>
      <p:bldP spid="17431" grpId="0"/>
      <p:bldP spid="17432" grpId="0"/>
      <p:bldP spid="17436" grpId="0"/>
      <p:bldP spid="174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2770" name="图片 9218" descr="08-天时懟兮威灵怒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13" y="296863"/>
            <a:ext cx="4105275" cy="2554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矩形 9219"/>
          <p:cNvSpPr/>
          <p:nvPr/>
        </p:nvSpPr>
        <p:spPr>
          <a:xfrm>
            <a:off x="4600575" y="379413"/>
            <a:ext cx="42926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base"/>
            <a:r>
              <a:rPr lang="zh-CN" altLang="en-US" sz="36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天时怼兮威灵怒，</a:t>
            </a:r>
            <a:endParaRPr lang="zh-CN" altLang="en-US" sz="3600" b="1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9221" name="直接连接符 9220"/>
          <p:cNvSpPr/>
          <p:nvPr/>
        </p:nvSpPr>
        <p:spPr>
          <a:xfrm>
            <a:off x="4846638" y="1025525"/>
            <a:ext cx="606425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2" name="矩形 9221"/>
          <p:cNvSpPr/>
          <p:nvPr/>
        </p:nvSpPr>
        <p:spPr>
          <a:xfrm>
            <a:off x="4846638" y="2209800"/>
            <a:ext cx="17176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zh-CN" altLang="en-US" sz="20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威灵：鬼神。</a:t>
            </a:r>
            <a:endParaRPr lang="zh-CN" altLang="en-US" sz="20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9223" name="直接连接符 9222"/>
          <p:cNvSpPr/>
          <p:nvPr/>
        </p:nvSpPr>
        <p:spPr>
          <a:xfrm>
            <a:off x="6564313" y="1025525"/>
            <a:ext cx="935037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4" name="直接连接符 9223"/>
          <p:cNvSpPr/>
          <p:nvPr/>
        </p:nvSpPr>
        <p:spPr>
          <a:xfrm>
            <a:off x="5673725" y="1025525"/>
            <a:ext cx="4318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5" name="矩形 9224"/>
          <p:cNvSpPr/>
          <p:nvPr/>
        </p:nvSpPr>
        <p:spPr>
          <a:xfrm>
            <a:off x="4725988" y="1116013"/>
            <a:ext cx="17176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zh-CN" altLang="en-US" sz="20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天时：天象。</a:t>
            </a:r>
            <a:endParaRPr lang="zh-CN" altLang="en-US" sz="20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9226" name="矩形 9225"/>
          <p:cNvSpPr/>
          <p:nvPr/>
        </p:nvSpPr>
        <p:spPr>
          <a:xfrm>
            <a:off x="4725988" y="1657350"/>
            <a:ext cx="17287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20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怼：怨恨。</a:t>
            </a:r>
            <a:endParaRPr lang="zh-CN" altLang="en-US" sz="20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32778" name="图片 11272" descr="09严杀尽兮弃原野（修改）"/>
          <p:cNvPicPr>
            <a:picLocks noChangeAspect="1"/>
          </p:cNvPicPr>
          <p:nvPr/>
        </p:nvPicPr>
        <p:blipFill>
          <a:blip r:embed="rId3">
            <a:lum bright="12000" contrast="6000"/>
          </a:blip>
          <a:stretch>
            <a:fillRect/>
          </a:stretch>
        </p:blipFill>
        <p:spPr>
          <a:xfrm>
            <a:off x="4081463" y="3062288"/>
            <a:ext cx="4240212" cy="3548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文本框 11268"/>
          <p:cNvSpPr txBox="1"/>
          <p:nvPr/>
        </p:nvSpPr>
        <p:spPr>
          <a:xfrm>
            <a:off x="2481263" y="3062288"/>
            <a:ext cx="733425" cy="38163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严杀尽兮弃原野。</a:t>
            </a:r>
            <a:endParaRPr lang="zh-CN" altLang="en-US" sz="3600" b="1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1270" name="文本框 11269"/>
          <p:cNvSpPr txBox="1"/>
          <p:nvPr/>
        </p:nvSpPr>
        <p:spPr>
          <a:xfrm>
            <a:off x="1697038" y="3257550"/>
            <a:ext cx="614363" cy="288925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严：惨烈，悲壮。</a:t>
            </a:r>
            <a:endParaRPr lang="zh-CN" altLang="en-US" sz="28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11271" name="直接连接符 11270"/>
          <p:cNvSpPr/>
          <p:nvPr/>
        </p:nvSpPr>
        <p:spPr>
          <a:xfrm>
            <a:off x="2481263" y="3062288"/>
            <a:ext cx="0" cy="4318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  <p:bldP spid="9225" grpId="0"/>
      <p:bldP spid="9226" grpId="0"/>
      <p:bldP spid="11269" grpId="0"/>
      <p:bldP spid="112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文本框 18433"/>
          <p:cNvSpPr txBox="1"/>
          <p:nvPr/>
        </p:nvSpPr>
        <p:spPr>
          <a:xfrm>
            <a:off x="1457325" y="836613"/>
            <a:ext cx="860425" cy="41767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严杀尽兮弃原野。</a:t>
            </a:r>
            <a:endParaRPr lang="zh-CN" altLang="en-US" sz="4400" b="1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33795" name="动作按钮: 第一张 18436" descr="编织物"/>
          <p:cNvSpPr/>
          <p:nvPr/>
        </p:nvSpPr>
        <p:spPr>
          <a:xfrm>
            <a:off x="8172450" y="6237288"/>
            <a:ext cx="576263" cy="431800"/>
          </a:xfrm>
          <a:prstGeom prst="actionButtonHome">
            <a:avLst/>
          </a:prstGeom>
          <a:blipFill rotWithShape="1">
            <a:blip r:embed="rId2"/>
          </a:blipFill>
          <a:ln w="127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796" name="图片 18437" descr="09严杀尽兮弃原野（修改）"/>
          <p:cNvPicPr>
            <a:picLocks noChangeAspect="1"/>
          </p:cNvPicPr>
          <p:nvPr/>
        </p:nvPicPr>
        <p:blipFill>
          <a:blip r:embed="rId3">
            <a:lum bright="12000" contrast="6000"/>
          </a:blip>
          <a:stretch>
            <a:fillRect/>
          </a:stretch>
        </p:blipFill>
        <p:spPr>
          <a:xfrm>
            <a:off x="4716463" y="3394075"/>
            <a:ext cx="4103687" cy="346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矩形 18438"/>
          <p:cNvSpPr/>
          <p:nvPr/>
        </p:nvSpPr>
        <p:spPr>
          <a:xfrm>
            <a:off x="2916238" y="692150"/>
            <a:ext cx="793750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4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天时      怼   兮   威灵  怒，</a:t>
            </a:r>
            <a:endParaRPr lang="zh-CN" altLang="en-US" sz="4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pic>
        <p:nvPicPr>
          <p:cNvPr id="33798" name="图片 18445" descr="08-天时懟兮威灵怒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388" y="296863"/>
            <a:ext cx="4068762" cy="2979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7" name="文本框 18446"/>
          <p:cNvSpPr txBox="1"/>
          <p:nvPr/>
        </p:nvSpPr>
        <p:spPr>
          <a:xfrm>
            <a:off x="622300" y="5435600"/>
            <a:ext cx="38036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为　国　捐　躯</a:t>
            </a:r>
            <a:r>
              <a:rPr lang="zh-CN" altLang="en-US" sz="360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 </a:t>
            </a:r>
            <a:endParaRPr lang="zh-CN" altLang="en-US" sz="3600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9" grpId="0"/>
      <p:bldP spid="184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4818" name="图片 19457" descr="10-出不入兮往不反，平原忽兮路超远。（修改1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38" y="1089025"/>
            <a:ext cx="4716462" cy="278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矩形 19458"/>
          <p:cNvSpPr/>
          <p:nvPr/>
        </p:nvSpPr>
        <p:spPr>
          <a:xfrm>
            <a:off x="1403350" y="4221163"/>
            <a:ext cx="741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2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出不入</a:t>
            </a:r>
            <a:r>
              <a:rPr lang="zh-CN" altLang="en-US" sz="32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兮</a:t>
            </a:r>
            <a:r>
              <a:rPr lang="zh-CN" altLang="en-US" sz="32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往不反，</a:t>
            </a:r>
            <a:r>
              <a:rPr lang="zh-CN" altLang="en-US" sz="32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平原忽兮路超远。</a:t>
            </a:r>
            <a:endParaRPr lang="zh-CN" altLang="en-US" sz="3200" b="1" strike="noStrike" noProof="1">
              <a:effectLst>
                <a:outerShdw blurRad="38100" dist="38100" dir="2700000">
                  <a:srgbClr val="FFFFFF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9460" name="直接连接符 19459"/>
          <p:cNvSpPr/>
          <p:nvPr/>
        </p:nvSpPr>
        <p:spPr>
          <a:xfrm>
            <a:off x="3887788" y="4797425"/>
            <a:ext cx="503237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61" name="直接连接符 19460"/>
          <p:cNvSpPr/>
          <p:nvPr/>
        </p:nvSpPr>
        <p:spPr>
          <a:xfrm>
            <a:off x="5508625" y="4797425"/>
            <a:ext cx="4318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62" name="直接连接符 19461"/>
          <p:cNvSpPr/>
          <p:nvPr/>
        </p:nvSpPr>
        <p:spPr>
          <a:xfrm>
            <a:off x="6877050" y="4797425"/>
            <a:ext cx="935038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63" name="矩形 19462"/>
          <p:cNvSpPr/>
          <p:nvPr/>
        </p:nvSpPr>
        <p:spPr>
          <a:xfrm>
            <a:off x="3348038" y="4868863"/>
            <a:ext cx="17160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zh-CN" altLang="en-US" sz="2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反：同“返”。</a:t>
            </a:r>
            <a:endParaRPr lang="zh-CN" altLang="en-US" sz="2000" b="1" strike="noStrike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4" name="矩形 19463"/>
          <p:cNvSpPr/>
          <p:nvPr/>
        </p:nvSpPr>
        <p:spPr>
          <a:xfrm>
            <a:off x="4859338" y="4832350"/>
            <a:ext cx="19732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zh-CN" altLang="en-US" sz="2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忽：渺茫无边。</a:t>
            </a:r>
            <a:endParaRPr lang="zh-CN" altLang="en-US" sz="2000" b="1" strike="noStrike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5" name="矩形 19464"/>
          <p:cNvSpPr/>
          <p:nvPr/>
        </p:nvSpPr>
        <p:spPr>
          <a:xfrm>
            <a:off x="6670675" y="4832350"/>
            <a:ext cx="17176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zh-CN" altLang="en-US" sz="2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超远：遥远。</a:t>
            </a:r>
            <a:endParaRPr lang="zh-CN" altLang="en-US" sz="2000" b="1" strike="noStrike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6" name="文本框 19465"/>
          <p:cNvSpPr txBox="1"/>
          <p:nvPr/>
        </p:nvSpPr>
        <p:spPr>
          <a:xfrm>
            <a:off x="1116013" y="5699125"/>
            <a:ext cx="7272338" cy="644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士受命忘身、义无反顾的英雄形象</a:t>
            </a:r>
            <a:r>
              <a:rPr lang="zh-CN" altLang="en-US" sz="360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 </a:t>
            </a:r>
            <a:endParaRPr lang="zh-CN" altLang="en-US" sz="3600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3" grpId="0"/>
      <p:bldP spid="19464" grpId="0"/>
      <p:bldP spid="19465" grpId="0"/>
      <p:bldP spid="194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文本框 3"/>
          <p:cNvSpPr txBox="1"/>
          <p:nvPr/>
        </p:nvSpPr>
        <p:spPr>
          <a:xfrm>
            <a:off x="327025" y="23813"/>
            <a:ext cx="8489950" cy="681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</a:t>
            </a:r>
            <a:r>
              <a:rPr lang="en-US" altLang="zh-CN" sz="3200" b="1" dirty="0"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二、历史相关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屈原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战国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末期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楚国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人，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名平，字原。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楚武王熊通之子屈瑕的后代。丹阳（今湖北秭归）人。杰出的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政治家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爱国诗人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1953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年，屈原被列为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世界四大文化名人之一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（波兰哥白尼、英国莎士比亚、意大利但丁）受到全世界人民的隆重纪念。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他是中国文学史上第一位伟大的爱国诗人，是浪漫主义诗人的杰出代表。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屈原的出现，不仅标志着中国诗歌进入了一个由集体歌唱到个人独唱的新时代，而且他所开创的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新诗体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楚辞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，突破了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诗经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的表现形式，极大地丰富了诗歌的表现力，为中国古代的诗歌创作开辟了一片新天地。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后人因此将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楚辞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与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诗经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并称为“风、骚”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“风、骚”是中国诗歌史上现实主义和浪漫主义两大优良传统的源头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。除此，以屈原为代表的楚辞还影响到汉赋的形成。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5842" name="图片 12291" descr="11带长剑兮挟秦弓，首身离兮心不惩。诚既勇兮又以武，终刚强兮不可凌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908050"/>
            <a:ext cx="3095625" cy="496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文本框 12294"/>
          <p:cNvSpPr txBox="1"/>
          <p:nvPr/>
        </p:nvSpPr>
        <p:spPr>
          <a:xfrm>
            <a:off x="1263650" y="908050"/>
            <a:ext cx="3595688" cy="48958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32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带 长 剑 兮 挟 秦 弓，</a:t>
            </a:r>
            <a:endParaRPr lang="zh-CN" altLang="en-US" sz="3200" b="1" noProof="1" dirty="0"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  <a:p>
            <a:endParaRPr lang="zh-CN" altLang="en-US" sz="3200" b="1" noProof="1" dirty="0"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  <a:p>
            <a:r>
              <a:rPr lang="zh-CN" altLang="en-US" sz="32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首 身 离 兮 心 不 惩。</a:t>
            </a:r>
            <a:endParaRPr lang="zh-CN" altLang="en-US" sz="3200" b="1" noProof="1" dirty="0"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  <a:p>
            <a:endParaRPr lang="zh-CN" altLang="en-US" sz="3200" b="1" noProof="1" dirty="0"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  <a:p>
            <a:r>
              <a:rPr lang="zh-CN" altLang="en-US" sz="32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诚 既 勇 兮 又 以 武，</a:t>
            </a:r>
            <a:endParaRPr lang="zh-CN" altLang="en-US" sz="3200" b="1" noProof="1" dirty="0"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  <a:p>
            <a:endParaRPr lang="zh-CN" altLang="en-US" sz="3200" b="1" noProof="1" dirty="0"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  <a:p>
            <a:r>
              <a:rPr lang="zh-CN" altLang="en-US" sz="3200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终 刚 强 兮 不 可 凌。</a:t>
            </a:r>
            <a:endParaRPr lang="zh-CN" altLang="en-US" sz="3200" b="1" noProof="1" dirty="0"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2300" name="直接连接符 12299"/>
          <p:cNvSpPr/>
          <p:nvPr/>
        </p:nvSpPr>
        <p:spPr>
          <a:xfrm>
            <a:off x="4238625" y="3357563"/>
            <a:ext cx="0" cy="503237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01" name="直接连接符 12300"/>
          <p:cNvSpPr/>
          <p:nvPr/>
        </p:nvSpPr>
        <p:spPr>
          <a:xfrm>
            <a:off x="3302000" y="4581525"/>
            <a:ext cx="0" cy="503238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02" name="文本框 12301"/>
          <p:cNvSpPr txBox="1"/>
          <p:nvPr/>
        </p:nvSpPr>
        <p:spPr>
          <a:xfrm>
            <a:off x="3749675" y="3284538"/>
            <a:ext cx="488950" cy="122396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挟：握着。</a:t>
            </a:r>
            <a:endParaRPr lang="zh-CN" altLang="en-US" sz="2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03" name="文本框 12302"/>
          <p:cNvSpPr txBox="1"/>
          <p:nvPr/>
        </p:nvSpPr>
        <p:spPr>
          <a:xfrm>
            <a:off x="2798763" y="3284538"/>
            <a:ext cx="488950" cy="28082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惩：因受打击而不再干。</a:t>
            </a:r>
            <a:endParaRPr lang="zh-CN" altLang="en-US" sz="2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04" name="文本框 12303"/>
          <p:cNvSpPr txBox="1"/>
          <p:nvPr/>
        </p:nvSpPr>
        <p:spPr>
          <a:xfrm>
            <a:off x="1804988" y="908050"/>
            <a:ext cx="488950" cy="122396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诚：诚然。</a:t>
            </a:r>
            <a:endParaRPr lang="zh-CN" altLang="en-US" sz="2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05" name="直接连接符 12304"/>
          <p:cNvSpPr/>
          <p:nvPr/>
        </p:nvSpPr>
        <p:spPr>
          <a:xfrm>
            <a:off x="2293938" y="908050"/>
            <a:ext cx="0" cy="503238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06" name="直接连接符 12305"/>
          <p:cNvSpPr/>
          <p:nvPr/>
        </p:nvSpPr>
        <p:spPr>
          <a:xfrm>
            <a:off x="1285875" y="908050"/>
            <a:ext cx="0" cy="503238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07" name="文本框 12306"/>
          <p:cNvSpPr txBox="1"/>
          <p:nvPr/>
        </p:nvSpPr>
        <p:spPr>
          <a:xfrm>
            <a:off x="796925" y="909638"/>
            <a:ext cx="488950" cy="143986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终：始终。</a:t>
            </a:r>
            <a:endParaRPr lang="zh-CN" altLang="en-US" sz="2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08" name="动作按钮: 第一张 12307" descr="编织物"/>
          <p:cNvSpPr/>
          <p:nvPr/>
        </p:nvSpPr>
        <p:spPr>
          <a:xfrm>
            <a:off x="8172450" y="6237288"/>
            <a:ext cx="576263" cy="431800"/>
          </a:xfrm>
          <a:prstGeom prst="actionButtonHome">
            <a:avLst/>
          </a:prstGeom>
          <a:blipFill rotWithShape="1">
            <a:blip r:embed="rId3"/>
          </a:blipFill>
          <a:ln w="127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302" grpId="0"/>
      <p:bldP spid="12303" grpId="0"/>
      <p:bldP spid="12304" grpId="0"/>
      <p:bldP spid="1230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动作按钮: 第一张 21505" descr="编织物"/>
          <p:cNvSpPr/>
          <p:nvPr/>
        </p:nvSpPr>
        <p:spPr>
          <a:xfrm>
            <a:off x="11988800" y="6021388"/>
            <a:ext cx="576263" cy="431800"/>
          </a:xfrm>
          <a:prstGeom prst="actionButtonHome">
            <a:avLst/>
          </a:prstGeom>
          <a:blipFill rotWithShape="1">
            <a:blip r:embed="rId2"/>
          </a:blipFill>
          <a:ln w="127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文本框 21506"/>
          <p:cNvSpPr txBox="1"/>
          <p:nvPr/>
        </p:nvSpPr>
        <p:spPr>
          <a:xfrm>
            <a:off x="4140200" y="908050"/>
            <a:ext cx="1557338" cy="5399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身 既 死 兮 神 以 灵，</a:t>
            </a:r>
            <a:endParaRPr lang="zh-CN" altLang="en-US" sz="3600" b="1" noProof="1">
              <a:effectLst>
                <a:outerShdw blurRad="38100" dist="38100" dir="2700000">
                  <a:srgbClr val="FFFFFF"/>
                </a:outerShdw>
              </a:effectLst>
              <a:latin typeface="仿宋_GB2312" pitchFamily="49" charset="-122"/>
              <a:ea typeface="仿宋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noProof="1">
                <a:effectLst>
                  <a:outerShdw blurRad="38100" dist="38100" dir="2700000">
                    <a:srgbClr val="FFFFFF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子 魂 魄 兮 为 鬼 雄。 </a:t>
            </a:r>
            <a:endParaRPr lang="zh-CN" altLang="en-US" sz="3600" b="1" noProof="1">
              <a:effectLst>
                <a:outerShdw blurRad="38100" dist="38100" dir="2700000">
                  <a:srgbClr val="FFFFFF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1508" name="文本框 21507"/>
          <p:cNvSpPr txBox="1"/>
          <p:nvPr/>
        </p:nvSpPr>
        <p:spPr>
          <a:xfrm>
            <a:off x="5397500" y="3716338"/>
            <a:ext cx="793750" cy="28082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神以灵：精神永不泯灭。</a:t>
            </a:r>
            <a:endParaRPr lang="zh-CN" altLang="en-US" sz="2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09" name="直接连接符 21508"/>
          <p:cNvSpPr/>
          <p:nvPr/>
        </p:nvSpPr>
        <p:spPr>
          <a:xfrm>
            <a:off x="5054600" y="3789363"/>
            <a:ext cx="0" cy="1728787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0" name="直接连接符 21509"/>
          <p:cNvSpPr/>
          <p:nvPr/>
        </p:nvSpPr>
        <p:spPr>
          <a:xfrm>
            <a:off x="4262438" y="4437063"/>
            <a:ext cx="0" cy="1081087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1" name="文本框 21510"/>
          <p:cNvSpPr txBox="1"/>
          <p:nvPr/>
        </p:nvSpPr>
        <p:spPr>
          <a:xfrm>
            <a:off x="3629025" y="3716338"/>
            <a:ext cx="488950" cy="25923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鬼雄：鬼中的雄杰。</a:t>
            </a:r>
            <a:endParaRPr lang="zh-CN" altLang="en-US" sz="2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36872" name="图片 21511" descr="12-身既死兮神以灵，魂魄毅兮为鬼雄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225425"/>
            <a:ext cx="2595562" cy="363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文本框 21512"/>
          <p:cNvSpPr txBox="1"/>
          <p:nvPr/>
        </p:nvSpPr>
        <p:spPr>
          <a:xfrm>
            <a:off x="6923088" y="368300"/>
            <a:ext cx="1465263" cy="61563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隶书" pitchFamily="49" charset="-122"/>
                <a:cs typeface="+mn-cs"/>
              </a:rPr>
              <a:t>是写实，也是祝祷；是对死者的颂扬，也是对生者的激励。全诗激昂慷慨、悲愤壮烈的气氛达到了最高点。</a:t>
            </a:r>
            <a:endParaRPr lang="zh-CN" altLang="en-US" sz="28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隶书" pitchFamily="49" charset="-122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11" grpId="0"/>
      <p:bldP spid="215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7890" name="文本占位符 47106"/>
          <p:cNvSpPr>
            <a:spLocks noGrp="1"/>
          </p:cNvSpPr>
          <p:nvPr/>
        </p:nvSpPr>
        <p:spPr>
          <a:xfrm>
            <a:off x="1331913" y="0"/>
            <a:ext cx="3744912" cy="73898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endParaRPr lang="en-US"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操吴戈兮被犀甲，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车错毂兮短兵接。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旌蔽日兮敌若云，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矢交坠兮士争先。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凌余阵兮躐余行，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左骖殪兮右刃伤。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霾两轮兮挚四马，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援玉枹兮击鸣鼓。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天时怼兮威灵怒，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严杀尽兮弃原野。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出不入兮往不反，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平原忽兮路超远。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带长剑兮挟秦弓，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首身离兮心不惩。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诚既勇兮又以武，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终刚强兮不可凌。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身既死兮神以灵，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子魂魄兮为鬼雄。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</a:br>
            <a:endParaRPr lang="en-US" altLang="zh-CN" sz="24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891" name="标题 47105"/>
          <p:cNvSpPr>
            <a:spLocks noGrp="1"/>
          </p:cNvSpPr>
          <p:nvPr/>
        </p:nvSpPr>
        <p:spPr>
          <a:xfrm>
            <a:off x="250825" y="1412875"/>
            <a:ext cx="935038" cy="36718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2" charset="-122"/>
                <a:hlinkClick r:id="rId2" action="ppaction://hlinkfile"/>
              </a:rPr>
              <a:t>国殇</a:t>
            </a:r>
            <a:br>
              <a:rPr lang="zh-CN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屈原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8" name="文本占位符 47107"/>
          <p:cNvSpPr>
            <a:spLocks noGrp="1"/>
          </p:cNvSpPr>
          <p:nvPr/>
        </p:nvSpPr>
        <p:spPr>
          <a:xfrm>
            <a:off x="4500563" y="0"/>
            <a:ext cx="4171950" cy="69834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endParaRPr lang="en-US" altLang="zh-CN" sz="2400" b="1" dirty="0">
              <a:solidFill>
                <a:srgbClr val="0033CC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0033CC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33CC"/>
                </a:solidFill>
                <a:latin typeface="楷体_GB2312" pitchFamily="49" charset="-122"/>
                <a:ea typeface="楷体_GB2312" pitchFamily="49" charset="-122"/>
              </a:rPr>
              <a:t>手拿吴戈啊身穿犀皮甲， 战车交错啊刀剑相砍杀。旗帜蔽日啊敌人如乌云，飞箭交坠啊士卒勇争先。犯我阵地啊践踏我队伍，左骖死去啊右骖被刀伤。埋住两轮啊绊住四匹马，手拿玉槌啊敲打响战鼓。天昏地暗啊威严神灵怒，残酷杀尽啊尸首弃原野。 </a:t>
            </a:r>
            <a:br>
              <a:rPr lang="zh-CN" altLang="en-US" sz="2400" b="1" dirty="0">
                <a:solidFill>
                  <a:srgbClr val="0033CC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400" b="1" dirty="0">
                <a:solidFill>
                  <a:srgbClr val="0033CC"/>
                </a:solidFill>
                <a:latin typeface="楷体_GB2312" pitchFamily="49" charset="-122"/>
                <a:ea typeface="楷体_GB2312" pitchFamily="49" charset="-122"/>
              </a:rPr>
              <a:t>出征不回啊往前不复返，平原迷漫啊路途很遥远。佩带长剑啊挟着强弓弩，着身分离啊壮心不改变。实在勇敢啊富有战斗力，始终刚强啊没人能侵犯。身已死亡啊精神永不死，您的魂魄啊为鬼中英雄！ </a:t>
            </a:r>
            <a:endParaRPr lang="zh-CN" altLang="en-US" sz="2400" b="1" dirty="0">
              <a:solidFill>
                <a:srgbClr val="0033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charRg st="1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charRg st="1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标题 89089"/>
          <p:cNvSpPr>
            <a:spLocks noGrp="1" noRot="1"/>
          </p:cNvSpPr>
          <p:nvPr>
            <p:ph type="title"/>
          </p:nvPr>
        </p:nvSpPr>
        <p:spPr/>
        <p:txBody>
          <a:bodyPr anchor="ctr"/>
          <a:p>
            <a:pPr fontAlgn="base"/>
            <a:r>
              <a:rPr lang="zh-CN" altLang="en-US" sz="4000" b="1" strike="noStrike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rPr>
              <a:t>全诗结构</a:t>
            </a:r>
            <a:b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rPr>
            </a:br>
            <a:endParaRPr lang="zh-CN" altLang="en-US" sz="4000" b="1" strike="noStrike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89091" name="文本占位符 89090"/>
          <p:cNvSpPr>
            <a:spLocks noGrp="1" noRot="1"/>
          </p:cNvSpPr>
          <p:nvPr>
            <p:ph idx="1"/>
          </p:nvPr>
        </p:nvSpPr>
        <p:spPr/>
        <p:txBody>
          <a:bodyPr/>
          <a:p>
            <a:pPr fontAlgn="base"/>
            <a:endParaRPr lang="en-US" altLang="zh-CN" strike="noStrike" noProof="1" dirty="0">
              <a:solidFill>
                <a:srgbClr val="000000"/>
              </a:solidFill>
            </a:endParaRPr>
          </a:p>
          <a:p>
            <a:pPr fontAlgn="base"/>
            <a:r>
              <a:rPr lang="zh-CN" altLang="en-US" b="1" strike="noStrike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rPr>
              <a:t>叙 </a:t>
            </a:r>
            <a:endParaRPr lang="zh-CN" altLang="en-US" b="1" strike="noStrike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fontAlgn="base"/>
            <a:endParaRPr lang="zh-CN" altLang="en-US" b="1" strike="noStrike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fontAlgn="base"/>
            <a:endParaRPr lang="zh-CN" altLang="en-US" b="1" strike="noStrike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fontAlgn="base"/>
            <a:endParaRPr lang="zh-CN" altLang="en-US" b="1" strike="noStrike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fontAlgn="base"/>
            <a:r>
              <a:rPr lang="zh-CN" altLang="en-US" b="1" strike="noStrike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rPr>
              <a:t>赞</a:t>
            </a:r>
            <a:endParaRPr lang="zh-CN" altLang="en-US" b="1" strike="noStrike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89092" name="左大括号 89091"/>
          <p:cNvSpPr/>
          <p:nvPr/>
        </p:nvSpPr>
        <p:spPr>
          <a:xfrm>
            <a:off x="1116013" y="1916113"/>
            <a:ext cx="217488" cy="2087563"/>
          </a:xfrm>
          <a:prstGeom prst="leftBrace">
            <a:avLst>
              <a:gd name="adj1" fmla="val 79987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fontAlgn="base"/>
            <a:endParaRPr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9093" name="文本框 89092">
            <a:hlinkClick r:id="rId1" action="ppaction://hlinksldjump"/>
          </p:cNvPr>
          <p:cNvSpPr txBox="1"/>
          <p:nvPr/>
        </p:nvSpPr>
        <p:spPr>
          <a:xfrm>
            <a:off x="1331913" y="1628775"/>
            <a:ext cx="19446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披挂出发</a:t>
            </a:r>
            <a:endParaRPr lang="zh-CN" altLang="en-US" sz="2800" b="1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89094" name="文本框 89093">
            <a:hlinkClick r:id="rId2" action="ppaction://hlinksldjump"/>
          </p:cNvPr>
          <p:cNvSpPr txBox="1"/>
          <p:nvPr/>
        </p:nvSpPr>
        <p:spPr>
          <a:xfrm>
            <a:off x="1331913" y="2349500"/>
            <a:ext cx="1943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敌我遭遇</a:t>
            </a:r>
            <a:endParaRPr lang="zh-CN" altLang="en-US" sz="2800" b="1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89095" name="文本框 89094">
            <a:hlinkClick r:id="rId3" action="ppaction://hlinksldjump"/>
          </p:cNvPr>
          <p:cNvSpPr txBox="1"/>
          <p:nvPr/>
        </p:nvSpPr>
        <p:spPr>
          <a:xfrm>
            <a:off x="1331913" y="2997200"/>
            <a:ext cx="18716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奋力死战</a:t>
            </a:r>
            <a:endParaRPr lang="zh-CN" altLang="en-US" sz="2800" b="1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89096" name="文本框 89095">
            <a:hlinkClick r:id="rId4" action="ppaction://hlinksldjump"/>
          </p:cNvPr>
          <p:cNvSpPr txBox="1"/>
          <p:nvPr/>
        </p:nvSpPr>
        <p:spPr>
          <a:xfrm>
            <a:off x="1403350" y="3644900"/>
            <a:ext cx="19446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兵败身死</a:t>
            </a:r>
            <a:endParaRPr lang="zh-CN" altLang="en-US" sz="2800" b="1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89097" name="左大括号 89096"/>
          <p:cNvSpPr/>
          <p:nvPr/>
        </p:nvSpPr>
        <p:spPr>
          <a:xfrm>
            <a:off x="1187450" y="4581525"/>
            <a:ext cx="144463" cy="1296988"/>
          </a:xfrm>
          <a:prstGeom prst="leftBrace">
            <a:avLst>
              <a:gd name="adj1" fmla="val 74816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fontAlgn="base"/>
            <a:endParaRPr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9098" name="文本框 89097">
            <a:hlinkClick r:id="" action="ppaction://noaction"/>
          </p:cNvPr>
          <p:cNvSpPr txBox="1"/>
          <p:nvPr/>
        </p:nvSpPr>
        <p:spPr>
          <a:xfrm>
            <a:off x="1331913" y="4365625"/>
            <a:ext cx="187325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视死如归</a:t>
            </a:r>
            <a:endParaRPr lang="zh-CN" altLang="en-US" sz="2800" b="1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至死不屈</a:t>
            </a:r>
            <a:endParaRPr lang="zh-CN" altLang="en-US" sz="2800" b="1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89099" name="文本框 89098">
            <a:hlinkClick r:id="" action="ppaction://noaction"/>
          </p:cNvPr>
          <p:cNvSpPr txBox="1"/>
          <p:nvPr/>
        </p:nvSpPr>
        <p:spPr>
          <a:xfrm>
            <a:off x="1331913" y="5589588"/>
            <a:ext cx="18716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cs"/>
              </a:rPr>
              <a:t>浩气长存</a:t>
            </a:r>
            <a:endParaRPr lang="zh-CN" altLang="en-US" sz="2800" b="1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89100" name="文本框 89099"/>
          <p:cNvSpPr txBox="1"/>
          <p:nvPr/>
        </p:nvSpPr>
        <p:spPr>
          <a:xfrm>
            <a:off x="5724525" y="2420938"/>
            <a:ext cx="15113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依据</a:t>
            </a:r>
            <a:endParaRPr lang="zh-CN" altLang="en-US" sz="2800" b="1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9101" name="直接连接符 89100"/>
          <p:cNvSpPr/>
          <p:nvPr/>
        </p:nvSpPr>
        <p:spPr>
          <a:xfrm>
            <a:off x="6011863" y="3068638"/>
            <a:ext cx="0" cy="2016125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9102" name="直接连接符 89101"/>
          <p:cNvSpPr/>
          <p:nvPr/>
        </p:nvSpPr>
        <p:spPr>
          <a:xfrm flipV="1">
            <a:off x="6300788" y="3068638"/>
            <a:ext cx="0" cy="2016125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9103" name="文本框 89102"/>
          <p:cNvSpPr txBox="1"/>
          <p:nvPr/>
        </p:nvSpPr>
        <p:spPr>
          <a:xfrm>
            <a:off x="5724525" y="5157788"/>
            <a:ext cx="16557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深化</a:t>
            </a:r>
            <a:endParaRPr lang="zh-CN" altLang="en-US" sz="2800" b="1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3" grpId="0"/>
      <p:bldP spid="89094" grpId="0"/>
      <p:bldP spid="89095" grpId="0"/>
      <p:bldP spid="89096" grpId="0"/>
      <p:bldP spid="89097" grpId="0" animBg="1"/>
      <p:bldP spid="89098" grpId="0"/>
      <p:bldP spid="89099" grpId="0"/>
      <p:bldP spid="89100" grpId="0"/>
      <p:bldP spid="8910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3584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zh-CN" dirty="0"/>
          </a:p>
        </p:txBody>
      </p:sp>
      <p:sp>
        <p:nvSpPr>
          <p:cNvPr id="39938" name="文本占位符 35842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endParaRPr lang="zh-CN" altLang="zh-CN" dirty="0"/>
          </a:p>
        </p:txBody>
      </p:sp>
      <p:pic>
        <p:nvPicPr>
          <p:cNvPr id="39939" name="图片 35843" descr="w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0" name="文本框 35844"/>
          <p:cNvSpPr txBox="1"/>
          <p:nvPr/>
        </p:nvSpPr>
        <p:spPr>
          <a:xfrm>
            <a:off x="1331913" y="260350"/>
            <a:ext cx="5903912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根据诗歌内容，我们可以把全诗分成几部分？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5846" name="文本框 35845"/>
          <p:cNvSpPr txBox="1"/>
          <p:nvPr/>
        </p:nvSpPr>
        <p:spPr>
          <a:xfrm>
            <a:off x="395288" y="1700213"/>
            <a:ext cx="8569325" cy="58594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FF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全诗可分两大部分。</a:t>
            </a:r>
            <a:endParaRPr lang="zh-CN" altLang="en-US" sz="3600" b="1" dirty="0">
              <a:solidFill>
                <a:srgbClr val="FFFF6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FF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从开头至“严杀尽兮弃原野”为第一部分，  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描写激烈残酷的战争场景和楚军将士英勇牺牲、浴血沙场的悲壮画面。</a:t>
            </a:r>
            <a:endParaRPr lang="zh-CN" altLang="en-US" sz="3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FF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从“出不入兮往不反”至结束为第二部分，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深切悼念阵亡将士，高度赞颂他们刚强勇武、为国捐躯的爱国精神。</a:t>
            </a:r>
            <a:endParaRPr lang="zh-CN" altLang="en-US" sz="3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3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endParaRPr lang="zh-CN" altLang="en-US" sz="3600" b="1">
              <a:solidFill>
                <a:srgbClr val="FFFF6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charRg st="1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6">
                                            <p:txEl>
                                              <p:charRg st="1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charRg st="63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6">
                                            <p:txEl>
                                              <p:charRg st="63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72" name="动作按钮: 第一张 11271" descr="编织物"/>
          <p:cNvSpPr/>
          <p:nvPr/>
        </p:nvSpPr>
        <p:spPr>
          <a:xfrm>
            <a:off x="8172450" y="6237288"/>
            <a:ext cx="576263" cy="431800"/>
          </a:xfrm>
          <a:prstGeom prst="actionButtonHome">
            <a:avLst/>
          </a:prstGeom>
          <a:blipFill rotWithShape="1">
            <a:blip r:embed="rId2"/>
          </a:blipFill>
          <a:ln w="127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3" name="文本占位符 48130"/>
          <p:cNvSpPr>
            <a:spLocks noGrp="1" noRot="1"/>
          </p:cNvSpPr>
          <p:nvPr>
            <p:ph type="subTitle" idx="1"/>
          </p:nvPr>
        </p:nvSpPr>
        <p:spPr>
          <a:xfrm>
            <a:off x="501650" y="-93662"/>
            <a:ext cx="8366125" cy="7669212"/>
          </a:xfrm>
          <a:ln/>
        </p:spPr>
        <p:txBody>
          <a:bodyPr anchor="t"/>
          <a:p>
            <a:pPr defTabSz="914400">
              <a:lnSpc>
                <a:spcPct val="90000"/>
              </a:lnSpc>
              <a:buSzPct val="70000"/>
            </a:pPr>
            <a:endParaRPr lang="en-US" altLang="zh-CN" sz="900" b="1" kern="1200" baseline="0" dirty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SzPct val="70000"/>
            </a:pPr>
            <a:endParaRPr lang="en-US" altLang="zh-CN" sz="900" b="1" kern="1200" baseline="0" dirty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SzPct val="70000"/>
            </a:pPr>
            <a:r>
              <a:rPr lang="en-US" altLang="zh-CN" sz="2800" b="1" kern="1200" baseline="0" dirty="0">
                <a:latin typeface="+mn-lt"/>
                <a:ea typeface="+mn-ea"/>
                <a:cs typeface="+mn-cs"/>
              </a:rPr>
              <a:t>           </a:t>
            </a:r>
            <a:r>
              <a:rPr lang="zh-CN" altLang="en-US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本诗分为两部分，先是描写在一场短兵相接的战斗中，楚国将士奋死抗敌的壮烈场面，继而颂悼他们为国捐躯的高尚志节</a:t>
            </a: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。</a:t>
            </a:r>
            <a:endParaRPr lang="zh-CN" altLang="en-US" b="1" kern="1200" baseline="0" dirty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SzPct val="70000"/>
            </a:pP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           由第一节“旌蔽日兮敌若云”一句可知，这是一场敌众我寡的殊死战斗。当敌人来势汹汹，冲乱楚军的战阵，欲长驱直入时，楚军将士仍个个奋勇争先。但见战阵中有一辆主战车冲出，这辆原有四匹马拉的大车，虽左外侧的骖马已中箭倒毙，右外侧的骖马也被砍伤，但他的主人，楚军统帅仍毫无惧色，他将战车的两个轮子埋进土里，笼住马缰，反而举槌擂响了进军的战鼓。一时战气萧杀，引得苍天也跟着威怒起来。待杀气散尽，战场上只留下一具具尸体，静卧荒野。 </a:t>
            </a:r>
            <a:br>
              <a:rPr lang="zh-CN" altLang="en-US" b="1" kern="1200" baseline="0" dirty="0">
                <a:latin typeface="+mn-lt"/>
                <a:ea typeface="+mn-ea"/>
                <a:cs typeface="+mn-cs"/>
              </a:rPr>
            </a:br>
            <a:br>
              <a:rPr lang="zh-CN" altLang="en-US" kern="1200" baseline="0" dirty="0">
                <a:latin typeface="+mn-lt"/>
                <a:ea typeface="+mn-ea"/>
                <a:cs typeface="+mn-cs"/>
              </a:rPr>
            </a:br>
            <a:br>
              <a:rPr lang="zh-CN" altLang="en-US" sz="700" kern="1200" baseline="0" dirty="0">
                <a:latin typeface="+mn-lt"/>
                <a:ea typeface="+mn-ea"/>
                <a:cs typeface="+mn-cs"/>
              </a:rPr>
            </a:br>
            <a:br>
              <a:rPr lang="zh-CN" altLang="en-US" sz="700" kern="1200" baseline="0" dirty="0">
                <a:latin typeface="+mn-lt"/>
                <a:ea typeface="+mn-ea"/>
                <a:cs typeface="+mn-cs"/>
              </a:rPr>
            </a:br>
            <a:endParaRPr lang="zh-CN" altLang="en-US" sz="700" kern="1200" baseline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72" name="动作按钮: 第一张 11271" descr="编织物"/>
          <p:cNvSpPr/>
          <p:nvPr/>
        </p:nvSpPr>
        <p:spPr>
          <a:xfrm>
            <a:off x="8172450" y="6237288"/>
            <a:ext cx="576263" cy="431800"/>
          </a:xfrm>
          <a:prstGeom prst="actionButtonHome">
            <a:avLst/>
          </a:prstGeom>
          <a:blipFill rotWithShape="1">
            <a:blip r:embed="rId2"/>
          </a:blipFill>
          <a:ln w="127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7" name="文本占位符 49154"/>
          <p:cNvSpPr>
            <a:spLocks noGrp="1" noRot="1"/>
          </p:cNvSpPr>
          <p:nvPr>
            <p:ph type="subTitle" idx="1"/>
          </p:nvPr>
        </p:nvSpPr>
        <p:spPr>
          <a:xfrm>
            <a:off x="533400" y="90488"/>
            <a:ext cx="8077200" cy="6886575"/>
          </a:xfrm>
          <a:ln/>
        </p:spPr>
        <p:txBody>
          <a:bodyPr anchor="t"/>
          <a:p>
            <a:pPr defTabSz="914400">
              <a:lnSpc>
                <a:spcPct val="90000"/>
              </a:lnSpc>
              <a:buSzPct val="70000"/>
            </a:pPr>
            <a:r>
              <a:rPr lang="en-US" altLang="zh-CN" b="1" kern="1200" baseline="0" dirty="0">
                <a:latin typeface="+mn-lt"/>
                <a:ea typeface="+mn-ea"/>
                <a:cs typeface="+mn-cs"/>
              </a:rPr>
              <a:t>       </a:t>
            </a: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作者描写场面、渲染气氛的本领是十分高强的。不过十句，已将一场殊死恶战，写得栩栩如生，极富感染力。底下，则以饱含情感的笔触，讴歌死难将士。有感于他们自披上战甲一日起，便不再想全身而返，此一刻他们紧握兵器，安详地，心无怨悔地躺在那里，他简直不能抑止自己的情绪奔进。他对这些将士满怀敬爱，正如他常用美人香草指代美好的人事一样，在本篇中，他也同样用一切美好的事物，来修饰笔下的人物。这批神勇的将士，操的是吴地出产的以锋利闻名的戈、秦地出产的以强劲闻名的弓，披的是犀牛皮制的盔甲，拿的是有玉嵌饰的鼓槌，他们生是人杰，死为鬼雄，气贯长虹，英名永存。</a:t>
            </a:r>
            <a:r>
              <a:rPr lang="zh-CN" altLang="en-US" kern="1200" baseline="0" dirty="0">
                <a:latin typeface="+mn-lt"/>
                <a:ea typeface="+mn-ea"/>
                <a:cs typeface="+mn-cs"/>
              </a:rPr>
              <a:t> </a:t>
            </a:r>
            <a:br>
              <a:rPr lang="zh-CN" altLang="en-US" kern="1200" baseline="0" dirty="0">
                <a:latin typeface="+mn-lt"/>
                <a:ea typeface="+mn-ea"/>
                <a:cs typeface="+mn-cs"/>
              </a:rPr>
            </a:br>
            <a:endParaRPr lang="zh-CN" altLang="en-US" kern="1200" baseline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72" name="动作按钮: 第一张 11271" descr="编织物"/>
          <p:cNvSpPr/>
          <p:nvPr/>
        </p:nvSpPr>
        <p:spPr>
          <a:xfrm>
            <a:off x="8172450" y="6237288"/>
            <a:ext cx="576263" cy="431800"/>
          </a:xfrm>
          <a:prstGeom prst="actionButtonHome">
            <a:avLst/>
          </a:prstGeom>
          <a:blipFill rotWithShape="1">
            <a:blip r:embed="rId2"/>
          </a:blipFill>
          <a:ln w="127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1" name="文本占位符 50178"/>
          <p:cNvSpPr>
            <a:spLocks noGrp="1" noRot="1"/>
          </p:cNvSpPr>
          <p:nvPr>
            <p:ph type="subTitle" idx="1"/>
          </p:nvPr>
        </p:nvSpPr>
        <p:spPr>
          <a:xfrm>
            <a:off x="417513" y="260350"/>
            <a:ext cx="8496300" cy="6408738"/>
          </a:xfrm>
          <a:ln/>
        </p:spPr>
        <p:txBody>
          <a:bodyPr anchor="t"/>
          <a:p>
            <a:pPr defTabSz="914400">
              <a:buSzPct val="70000"/>
            </a:pPr>
            <a:r>
              <a:rPr lang="en-US" altLang="zh-CN" sz="3600" b="1" kern="1200" baseline="0" dirty="0">
                <a:latin typeface="+mn-lt"/>
                <a:ea typeface="+mn-ea"/>
                <a:cs typeface="+mn-cs"/>
              </a:rPr>
              <a:t>   </a:t>
            </a:r>
            <a:r>
              <a:rPr lang="zh-CN" altLang="en-US" sz="3600" b="1" kern="1200" baseline="0" dirty="0">
                <a:latin typeface="+mn-lt"/>
                <a:ea typeface="+mn-ea"/>
                <a:cs typeface="+mn-cs"/>
              </a:rPr>
              <a:t>依现存史料，我们尚不能指出这次战争发生的具体时地，敌对一方为谁。但当时楚国始终面临七国中实力最强的秦国的威胁，自楚怀王当政以来，楚国与强秦有过数次较大规模的战争，并且大多数是楚国抵御秦军入侵的卫国战争。从这一基本史实出发，说本篇是写楚军抗击强秦入侵，大概没有问题。而在这种抒写中，作者那热爱家国的炽烈情感，表现得淋漓尽致</a:t>
            </a:r>
            <a:r>
              <a:rPr lang="zh-CN" altLang="en-US" kern="1200" baseline="0" dirty="0">
                <a:latin typeface="+mn-lt"/>
                <a:ea typeface="+mn-ea"/>
                <a:cs typeface="+mn-cs"/>
              </a:rPr>
              <a:t>。 </a:t>
            </a:r>
            <a:br>
              <a:rPr lang="zh-CN" altLang="en-US" kern="1200" baseline="0" dirty="0">
                <a:latin typeface="+mn-lt"/>
                <a:ea typeface="+mn-ea"/>
                <a:cs typeface="+mn-cs"/>
              </a:rPr>
            </a:br>
            <a:endParaRPr lang="zh-CN" altLang="en-US" kern="1200" baseline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72" name="动作按钮: 第一张 11271" descr="编织物"/>
          <p:cNvSpPr/>
          <p:nvPr/>
        </p:nvSpPr>
        <p:spPr>
          <a:xfrm>
            <a:off x="8172450" y="6237288"/>
            <a:ext cx="576263" cy="431800"/>
          </a:xfrm>
          <a:prstGeom prst="actionButtonHome">
            <a:avLst/>
          </a:prstGeom>
          <a:blipFill rotWithShape="1">
            <a:blip r:embed="rId2"/>
          </a:blipFill>
          <a:ln w="127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5" name="文本占位符 51202"/>
          <p:cNvSpPr>
            <a:spLocks noGrp="1" noRot="1"/>
          </p:cNvSpPr>
          <p:nvPr>
            <p:ph type="subTitle" idx="1"/>
          </p:nvPr>
        </p:nvSpPr>
        <p:spPr>
          <a:xfrm>
            <a:off x="323850" y="593725"/>
            <a:ext cx="8569325" cy="6264275"/>
          </a:xfrm>
          <a:ln/>
        </p:spPr>
        <p:txBody>
          <a:bodyPr anchor="t"/>
          <a:p>
            <a:pPr defTabSz="914400">
              <a:lnSpc>
                <a:spcPct val="90000"/>
              </a:lnSpc>
              <a:buSzPct val="70000"/>
            </a:pP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楚国灭亡后，楚地流传过这样一句话：</a:t>
            </a:r>
            <a:r>
              <a:rPr lang="zh-CN" altLang="en-US" b="1" kern="1200" baseline="0" dirty="0">
                <a:solidFill>
                  <a:srgbClr val="FF0066"/>
                </a:solidFill>
                <a:latin typeface="+mn-lt"/>
                <a:ea typeface="+mn-ea"/>
                <a:cs typeface="+mn-cs"/>
              </a:rPr>
              <a:t>“楚虽三户，亡秦必楚。”</a:t>
            </a: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屈原此作在颂悼阵亡将士的同时，也隐隐表达了对洗雪国耻的渴望，对正义事业必胜的信念，从此意义上说，他的思想是与楚国广大人民息息相通的。作为中华民族贡献给人类的第一位伟大诗人，他所写的决不仅仅是个人的些许悲欢，那受诬陷被排挤，乃至流亡沅湘的坎坷遭际；他奉献给人的是那颗热烈得近乎偏执的爱国之心。他是楚国人民的喉管，他所写的</a:t>
            </a:r>
            <a:r>
              <a:rPr lang="en-US" altLang="zh-CN" b="1" kern="1200" baseline="0" dirty="0">
                <a:latin typeface="+mn-lt"/>
                <a:ea typeface="+mn-ea"/>
                <a:cs typeface="+mn-cs"/>
              </a:rPr>
              <a:t>《</a:t>
            </a: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国殇</a:t>
            </a:r>
            <a:r>
              <a:rPr lang="en-US" altLang="zh-CN" b="1" kern="1200" baseline="0" dirty="0">
                <a:latin typeface="+mn-lt"/>
                <a:ea typeface="+mn-ea"/>
                <a:cs typeface="+mn-cs"/>
              </a:rPr>
              <a:t>》</a:t>
            </a: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，包括其他一系列作品，道出了楚国人民热爱家国的心声。</a:t>
            </a:r>
            <a:r>
              <a:rPr lang="zh-CN" altLang="en-US" kern="1200" baseline="0" dirty="0">
                <a:latin typeface="+mn-lt"/>
                <a:ea typeface="+mn-ea"/>
                <a:cs typeface="+mn-cs"/>
              </a:rPr>
              <a:t> </a:t>
            </a:r>
            <a:br>
              <a:rPr lang="zh-CN" altLang="en-US" kern="1200" baseline="0" dirty="0">
                <a:latin typeface="+mn-lt"/>
                <a:ea typeface="+mn-ea"/>
                <a:cs typeface="+mn-cs"/>
              </a:rPr>
            </a:br>
            <a:endParaRPr lang="zh-CN" altLang="en-US" kern="1200" baseline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72" name="动作按钮: 第一张 11271" descr="编织物"/>
          <p:cNvSpPr/>
          <p:nvPr/>
        </p:nvSpPr>
        <p:spPr>
          <a:xfrm>
            <a:off x="8172450" y="6237288"/>
            <a:ext cx="576263" cy="431800"/>
          </a:xfrm>
          <a:prstGeom prst="actionButtonHome">
            <a:avLst/>
          </a:prstGeom>
          <a:blipFill rotWithShape="1">
            <a:blip r:embed="rId2"/>
          </a:blipFill>
          <a:ln w="127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59" name="文本占位符 59394"/>
          <p:cNvSpPr>
            <a:spLocks noGrp="1" noRot="1"/>
          </p:cNvSpPr>
          <p:nvPr>
            <p:ph type="subTitle" idx="1"/>
          </p:nvPr>
        </p:nvSpPr>
        <p:spPr>
          <a:xfrm>
            <a:off x="298450" y="276225"/>
            <a:ext cx="8450263" cy="7153275"/>
          </a:xfrm>
          <a:ln/>
        </p:spPr>
        <p:txBody>
          <a:bodyPr anchor="t"/>
          <a:p>
            <a:pPr defTabSz="914400">
              <a:lnSpc>
                <a:spcPct val="90000"/>
              </a:lnSpc>
              <a:buSzPct val="70000"/>
            </a:pPr>
            <a:r>
              <a:rPr lang="en-US" altLang="zh-CN" sz="24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altLang="zh-CN" sz="28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zh-CN" altLang="en-US" sz="28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楚虽三户，亡秦必楚”</a:t>
            </a:r>
            <a:r>
              <a:rPr lang="zh-CN" altLang="en-US" sz="2800" b="1" kern="1200" baseline="0" dirty="0">
                <a:latin typeface="+mn-lt"/>
                <a:ea typeface="+mn-ea"/>
                <a:cs typeface="+mn-cs"/>
              </a:rPr>
              <a:t>出自</a:t>
            </a:r>
            <a:r>
              <a:rPr lang="en-US" altLang="zh-CN" sz="2800" b="1" kern="1200" baseline="0" dirty="0">
                <a:latin typeface="+mn-lt"/>
                <a:ea typeface="+mn-ea"/>
                <a:cs typeface="+mn-cs"/>
              </a:rPr>
              <a:t>《</a:t>
            </a:r>
            <a:r>
              <a:rPr lang="zh-CN" altLang="en-US" sz="2800" b="1" kern="1200" baseline="0" dirty="0">
                <a:latin typeface="+mn-lt"/>
                <a:ea typeface="+mn-ea"/>
                <a:cs typeface="+mn-cs"/>
              </a:rPr>
              <a:t>史记</a:t>
            </a:r>
            <a:r>
              <a:rPr lang="en-US" altLang="zh-CN" sz="2800" b="1" kern="1200" baseline="0">
                <a:latin typeface="+mn-lt"/>
                <a:ea typeface="+mn-ea"/>
                <a:cs typeface="+mn-cs"/>
              </a:rPr>
              <a:t>·</a:t>
            </a:r>
            <a:r>
              <a:rPr lang="zh-CN" altLang="en-US" sz="2800" b="1" kern="1200" baseline="0" dirty="0">
                <a:latin typeface="+mn-lt"/>
                <a:ea typeface="+mn-ea"/>
                <a:cs typeface="+mn-cs"/>
              </a:rPr>
              <a:t>项羽本纪</a:t>
            </a:r>
            <a:r>
              <a:rPr lang="en-US" altLang="zh-CN" sz="2800" b="1" kern="1200" baseline="0">
                <a:latin typeface="+mn-lt"/>
                <a:ea typeface="+mn-ea"/>
                <a:cs typeface="+mn-cs"/>
              </a:rPr>
              <a:t>》</a:t>
            </a:r>
            <a:endParaRPr lang="en-US" altLang="zh-CN" sz="2800" b="1" kern="1200" baseline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SzPct val="70000"/>
            </a:pPr>
            <a:r>
              <a:rPr lang="en-US" altLang="zh-CN" sz="2800" b="1" kern="1200" baseline="0">
                <a:latin typeface="+mn-lt"/>
                <a:ea typeface="+mn-ea"/>
                <a:cs typeface="+mn-cs"/>
              </a:rPr>
              <a:t>  </a:t>
            </a:r>
            <a:r>
              <a:rPr lang="en-US" altLang="zh-CN" sz="28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zh-CN" altLang="en-US" sz="28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夫秦灭六国，楚最无罪。自怀王入秦不反，楚人怜之至今，故楚南公曰‘楚虽三户，亡秦必楚’也。”</a:t>
            </a:r>
            <a:r>
              <a:rPr lang="zh-CN" altLang="en-US" sz="2800" b="1" kern="1200" baseline="0" dirty="0">
                <a:latin typeface="+mn-lt"/>
                <a:ea typeface="+mn-ea"/>
                <a:cs typeface="+mn-cs"/>
              </a:rPr>
              <a:t> </a:t>
            </a:r>
            <a:br>
              <a:rPr lang="zh-CN" altLang="en-US" sz="2800" b="1" kern="1200" baseline="0" dirty="0">
                <a:latin typeface="+mn-lt"/>
                <a:ea typeface="+mn-ea"/>
                <a:cs typeface="+mn-cs"/>
              </a:rPr>
            </a:br>
            <a:r>
              <a:rPr lang="zh-CN" altLang="en-US" sz="2800" b="1" kern="1200" baseline="0" dirty="0">
                <a:latin typeface="+mn-lt"/>
                <a:ea typeface="+mn-ea"/>
                <a:cs typeface="+mn-cs"/>
              </a:rPr>
              <a:t>其实，这句产生于反抗暴秦统治的时代名言，除其代表了一种情绪化了的坚定信念之外，又不可思议地与历史演进的过程吻合。它无比正确地预言了亡秦的真谛：即亡秦这一事业乃起于楚，又终成于楚。而仅就亡秦这一事实，这句名言还有着双重应验。首先，亡秦大业虽成于天下民众，但真正起决定性作用的确实当首推三个楚人</a:t>
            </a:r>
            <a:r>
              <a:rPr lang="en-US" altLang="zh-CN" sz="2800" b="1" kern="1200" baseline="0">
                <a:latin typeface="+mn-lt"/>
                <a:ea typeface="+mn-ea"/>
                <a:cs typeface="+mn-cs"/>
              </a:rPr>
              <a:t>——</a:t>
            </a:r>
            <a:r>
              <a:rPr lang="zh-CN" altLang="en-US" sz="2800" b="1" kern="1200" baseline="0" dirty="0">
                <a:latin typeface="+mn-lt"/>
                <a:ea typeface="+mn-ea"/>
                <a:cs typeface="+mn-cs"/>
              </a:rPr>
              <a:t>陈胜、项羽、刘邦。在大泽乡振臂一呼，天下相应的陈胜是楚人，他建立的政权称为“张楚”，率江东子弟渡江，成为抗秦主力的项羽也是楚人，他建立的政权称为“西楚”。总领群雄，收拾河山，建立一个空前统一的大汉王朝的刘邦也是楚人。刘邦的谋臣武将，除张良等少数人外，也都是楚地英豪。 </a:t>
            </a:r>
            <a:br>
              <a:rPr lang="zh-CN" altLang="en-US" sz="2800" b="1" kern="1200" baseline="0" dirty="0">
                <a:latin typeface="+mn-lt"/>
                <a:ea typeface="+mn-ea"/>
                <a:cs typeface="+mn-cs"/>
              </a:rPr>
            </a:br>
            <a:endParaRPr lang="zh-CN" altLang="en-US" sz="2800" b="1" kern="1200" baseline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文本框 1"/>
          <p:cNvSpPr txBox="1"/>
          <p:nvPr/>
        </p:nvSpPr>
        <p:spPr>
          <a:xfrm>
            <a:off x="425450" y="269875"/>
            <a:ext cx="8301038" cy="6985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屈原一生经历了楚威王、楚怀王、顷襄王三个时期，而主要活动于楚怀王时期。这个时期正是中国即将实现大一统的前夕，“横则秦帝，纵则楚王。”屈原因出身贵族，又明于治乱，娴于辞令，故而早年深受楚怀王的宠信，位为左徒、三闾大夫。屈原为实现楚国的统一大业，对内积极辅佐怀王变法图强，对外坚决主张联齐抗秦，使楚国一度出现了一个国富兵强、威震诸侯的局面。但是由于在内政外交上屈原与楚国腐朽贵族集团发生了尖锐的矛盾，由于上官大夫等人的嫉妒，屈原后来遭到群小的诬陷和楚怀王的疏远。</a:t>
            </a:r>
            <a:b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72" name="动作按钮: 第一张 11271" descr="编织物"/>
          <p:cNvSpPr/>
          <p:nvPr/>
        </p:nvSpPr>
        <p:spPr>
          <a:xfrm>
            <a:off x="8172450" y="6237288"/>
            <a:ext cx="576263" cy="431800"/>
          </a:xfrm>
          <a:prstGeom prst="actionButtonHome">
            <a:avLst/>
          </a:prstGeom>
          <a:blipFill rotWithShape="1">
            <a:blip r:embed="rId2"/>
          </a:blipFill>
          <a:ln w="127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3" name="文本占位符 60418"/>
          <p:cNvSpPr>
            <a:spLocks noGrp="1" noRot="1"/>
          </p:cNvSpPr>
          <p:nvPr>
            <p:ph type="subTitle" idx="1"/>
          </p:nvPr>
        </p:nvSpPr>
        <p:spPr>
          <a:xfrm>
            <a:off x="179388" y="260350"/>
            <a:ext cx="8713787" cy="6381750"/>
          </a:xfrm>
          <a:ln/>
        </p:spPr>
        <p:txBody>
          <a:bodyPr anchor="t"/>
          <a:p>
            <a:pPr defTabSz="914400">
              <a:lnSpc>
                <a:spcPct val="90000"/>
              </a:lnSpc>
              <a:buSzPct val="70000"/>
            </a:pPr>
            <a:r>
              <a:rPr lang="en-US" altLang="zh-CN" b="1" kern="1200" baseline="0" dirty="0">
                <a:latin typeface="+mn-lt"/>
                <a:ea typeface="+mn-ea"/>
                <a:cs typeface="+mn-cs"/>
              </a:rPr>
              <a:t>    </a:t>
            </a: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其次，亡秦的决定性战役就是在三户水（今河北临漳西）一带展开，楚将项羽率军战胜秦军主力，并接受其投降。从此，秦亡便成了不可逆转之势。以下即根据历史记载，考察这句名言的应验情况。 </a:t>
            </a:r>
            <a:endParaRPr lang="zh-CN" altLang="en-US" b="1" kern="1200" baseline="0" dirty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SzPct val="70000"/>
            </a:pP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   楚国地大物博</a:t>
            </a:r>
            <a:r>
              <a:rPr lang="en-US" altLang="zh-CN" b="1" kern="1200" baseline="0" dirty="0">
                <a:latin typeface="+mn-lt"/>
                <a:ea typeface="+mn-ea"/>
                <a:cs typeface="+mn-cs"/>
              </a:rPr>
              <a:t>,</a:t>
            </a: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民性强悍</a:t>
            </a:r>
            <a:r>
              <a:rPr lang="en-US" altLang="zh-CN" b="1" kern="1200" baseline="0" dirty="0">
                <a:latin typeface="+mn-lt"/>
                <a:ea typeface="+mn-ea"/>
                <a:cs typeface="+mn-cs"/>
              </a:rPr>
              <a:t>,</a:t>
            </a: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再加上楚怀王入秦</a:t>
            </a:r>
            <a:r>
              <a:rPr lang="en-US" altLang="zh-CN" b="1" kern="1200" baseline="0" dirty="0">
                <a:latin typeface="+mn-lt"/>
                <a:ea typeface="+mn-ea"/>
                <a:cs typeface="+mn-cs"/>
              </a:rPr>
              <a:t>,</a:t>
            </a: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客死秦地不得归国</a:t>
            </a:r>
            <a:r>
              <a:rPr lang="en-US" altLang="zh-CN" b="1" kern="1200" baseline="0" dirty="0">
                <a:latin typeface="+mn-lt"/>
                <a:ea typeface="+mn-ea"/>
                <a:cs typeface="+mn-cs"/>
              </a:rPr>
              <a:t>,</a:t>
            </a: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楚人都很恨秦国</a:t>
            </a:r>
            <a:r>
              <a:rPr lang="en-US" altLang="zh-CN" b="1" kern="1200" baseline="0" dirty="0">
                <a:latin typeface="+mn-lt"/>
                <a:ea typeface="+mn-ea"/>
                <a:cs typeface="+mn-cs"/>
              </a:rPr>
              <a:t>,</a:t>
            </a: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所以有所谓的“楚虽三户</a:t>
            </a:r>
            <a:r>
              <a:rPr lang="en-US" altLang="zh-CN" b="1" kern="1200" baseline="0" dirty="0">
                <a:latin typeface="+mn-lt"/>
                <a:ea typeface="+mn-ea"/>
                <a:cs typeface="+mn-cs"/>
              </a:rPr>
              <a:t>,</a:t>
            </a: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亡秦必楚”。 </a:t>
            </a:r>
            <a:br>
              <a:rPr lang="zh-CN" altLang="en-US" b="1" kern="1200" baseline="0" dirty="0">
                <a:latin typeface="+mn-lt"/>
                <a:ea typeface="+mn-ea"/>
                <a:cs typeface="+mn-cs"/>
              </a:rPr>
            </a:br>
            <a:br>
              <a:rPr lang="zh-CN" altLang="en-US" b="1" kern="1200" baseline="0" dirty="0">
                <a:latin typeface="+mn-lt"/>
                <a:ea typeface="+mn-ea"/>
                <a:cs typeface="+mn-cs"/>
              </a:rPr>
            </a:br>
            <a:r>
              <a:rPr lang="zh-CN" altLang="en-US" b="1" kern="1200" baseline="0" dirty="0">
                <a:latin typeface="+mn-lt"/>
                <a:ea typeface="+mn-ea"/>
                <a:cs typeface="+mn-cs"/>
              </a:rPr>
              <a:t>史记质疑上对这句有两种解释 ，一个就是指楚国的三大姓， 三户是指楚国三大姓昭、屈、景。另一个就是指即使楚灭亡后只剩三户人家 ，也必是他们灭亡秦 ，含义是说楚国人非常憎恨秦国 </a:t>
            </a:r>
            <a:endParaRPr lang="zh-CN" altLang="en-US" b="1" kern="1200" baseline="0" dirty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SzPct val="70000"/>
            </a:pPr>
            <a:endParaRPr lang="zh-CN" altLang="en-US" sz="2400" kern="1200" baseline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3788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zh-CN" dirty="0"/>
          </a:p>
        </p:txBody>
      </p:sp>
      <p:sp>
        <p:nvSpPr>
          <p:cNvPr id="47106" name="文本占位符 37890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endParaRPr lang="zh-CN" altLang="zh-CN" dirty="0"/>
          </a:p>
        </p:txBody>
      </p:sp>
      <p:pic>
        <p:nvPicPr>
          <p:cNvPr id="47107" name="图片 37891" descr="w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8" name="文本框 37892"/>
          <p:cNvSpPr txBox="1"/>
          <p:nvPr/>
        </p:nvSpPr>
        <p:spPr>
          <a:xfrm>
            <a:off x="1403350" y="692150"/>
            <a:ext cx="47720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请概括本诗主旨</a:t>
            </a:r>
            <a:endParaRPr lang="zh-CN" altLang="en-US" sz="40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7894" name="文本框 37893"/>
          <p:cNvSpPr txBox="1"/>
          <p:nvPr/>
        </p:nvSpPr>
        <p:spPr>
          <a:xfrm>
            <a:off x="684213" y="2492375"/>
            <a:ext cx="8135937" cy="283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全诗通过对激烈悲壮的战斗场面的描述，歌颂了为国捐躯的将士们的英雄气概和英勇献身精神，表达了楚国人民对烈士的崇高敬意，同时也表现了作者强烈的爱国主义精神。</a:t>
            </a:r>
            <a:endParaRPr lang="zh-CN" altLang="en-US" sz="3600" b="1">
              <a:solidFill>
                <a:srgbClr val="FFFF66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charRg st="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4">
                                            <p:txEl>
                                              <p:charRg st="0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3018" name="文本框 43017"/>
          <p:cNvSpPr txBox="1"/>
          <p:nvPr/>
        </p:nvSpPr>
        <p:spPr>
          <a:xfrm>
            <a:off x="1208088" y="2346325"/>
            <a:ext cx="7345363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</a:t>
            </a:r>
            <a:r>
              <a:rPr lang="zh-CN" altLang="en-US" sz="3200" b="1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试用学过的一句诗来概括</a:t>
            </a:r>
            <a:r>
              <a:rPr lang="en-US" altLang="zh-CN" sz="3200" b="1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lang="zh-CN" altLang="en-US" sz="3200" b="1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国殇</a:t>
            </a:r>
            <a:r>
              <a:rPr lang="en-US" altLang="zh-CN" sz="3200" b="1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lang="zh-CN" altLang="en-US" sz="3200" b="1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所颂扬的精神。</a:t>
            </a:r>
            <a:endParaRPr lang="zh-CN" altLang="en-US" sz="3200" b="1" noProof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019" name="矩形 43018"/>
          <p:cNvSpPr/>
          <p:nvPr/>
        </p:nvSpPr>
        <p:spPr>
          <a:xfrm>
            <a:off x="1104900" y="1230313"/>
            <a:ext cx="2768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4400" b="1" strike="noStrike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思   考：</a:t>
            </a:r>
            <a:endParaRPr lang="zh-CN" altLang="en-US" sz="4400" b="1" strike="noStrike" noProof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022" name="矩形 43021"/>
          <p:cNvSpPr/>
          <p:nvPr/>
        </p:nvSpPr>
        <p:spPr>
          <a:xfrm>
            <a:off x="1187450" y="4005263"/>
            <a:ext cx="7273925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4400" b="1" strike="noStrike" noProof="1" dirty="0">
                <a:solidFill>
                  <a:schemeClr val="bg1"/>
                </a:solidFill>
                <a:latin typeface="方正粗圆_GBK" pitchFamily="65" charset="-122"/>
                <a:ea typeface="方正粗圆_GBK" pitchFamily="65" charset="-122"/>
                <a:cs typeface="+mn-cs"/>
              </a:rPr>
              <a:t>生当作人杰，死亦为鬼雄。</a:t>
            </a:r>
            <a:r>
              <a:rPr lang="zh-CN" altLang="en-US" sz="4400" b="1" strike="noStrike" noProof="1" dirty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  <a:cs typeface="+mn-cs"/>
              </a:rPr>
              <a:t>           </a:t>
            </a:r>
            <a:endParaRPr lang="zh-CN" altLang="en-US" sz="2800" b="1" strike="noStrike" noProof="1" dirty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endParaRPr>
          </a:p>
          <a:p>
            <a:pPr fontAlgn="base"/>
            <a:r>
              <a:rPr lang="zh-CN" altLang="en-US" sz="4400" b="1" strike="noStrike" noProof="1" dirty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  <a:cs typeface="+mn-cs"/>
              </a:rPr>
              <a:t>           </a:t>
            </a:r>
            <a:endParaRPr lang="zh-CN" altLang="en-US" sz="2800" b="1" strike="noStrike" noProof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43019" grpId="0"/>
      <p:bldP spid="430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文本框 16385"/>
          <p:cNvSpPr txBox="1"/>
          <p:nvPr/>
        </p:nvSpPr>
        <p:spPr>
          <a:xfrm>
            <a:off x="1476375" y="1989138"/>
            <a:ext cx="6335713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   </a:t>
            </a:r>
            <a:r>
              <a:rPr lang="zh-CN" altLang="en-US" sz="3600" b="1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爱国主义是中华民族的民族精神，在任何时候、任何地方都是一个民族的精神支柱，国家和社会的凝聚力，检验个人行为的试金石。</a:t>
            </a:r>
            <a:endParaRPr lang="zh-CN" altLang="en-US" sz="3600" b="1" noProof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标题 31745"/>
          <p:cNvSpPr>
            <a:spLocks noGrp="1" noRot="1"/>
          </p:cNvSpPr>
          <p:nvPr>
            <p:ph type="title"/>
          </p:nvPr>
        </p:nvSpPr>
        <p:spPr>
          <a:xfrm>
            <a:off x="503238" y="2133600"/>
            <a:ext cx="8229600" cy="1143000"/>
          </a:xfrm>
          <a:ln/>
        </p:spPr>
        <p:txBody>
          <a:bodyPr anchor="ctr"/>
          <a:p>
            <a:r>
              <a:rPr lang="zh-CN" altLang="en-US" dirty="0"/>
              <a:t>杜甫  </a:t>
            </a:r>
            <a:r>
              <a:rPr lang="en-US" altLang="zh-CN"/>
              <a:t>《</a:t>
            </a:r>
            <a:r>
              <a:rPr lang="zh-CN" altLang="en-US" dirty="0"/>
              <a:t>春望</a:t>
            </a:r>
            <a:r>
              <a:rPr lang="en-US" altLang="zh-CN"/>
              <a:t>》</a:t>
            </a:r>
            <a:endParaRPr lang="zh-CN" altLang="en-US" dirty="0"/>
          </a:p>
        </p:txBody>
      </p:sp>
      <p:sp>
        <p:nvSpPr>
          <p:cNvPr id="31747" name="内容占位符 31746"/>
          <p:cNvSpPr>
            <a:spLocks noGrp="1" noRot="1"/>
          </p:cNvSpPr>
          <p:nvPr>
            <p:ph idx="1"/>
          </p:nvPr>
        </p:nvSpPr>
        <p:spPr>
          <a:xfrm>
            <a:off x="395288" y="3500438"/>
            <a:ext cx="8229600" cy="2549525"/>
          </a:xfrm>
          <a:ln/>
        </p:spPr>
        <p:txBody>
          <a:bodyPr anchor="t"/>
          <a:p>
            <a:pPr algn="ctr">
              <a:lnSpc>
                <a:spcPct val="80000"/>
              </a:lnSpc>
              <a:buNone/>
            </a:pPr>
            <a:r>
              <a:rPr lang="zh-CN" altLang="en-US" sz="2400" dirty="0"/>
              <a:t>“国破山河在，城春草木深。</a:t>
            </a:r>
            <a:endParaRPr lang="zh-CN" altLang="en-US" sz="2400" dirty="0"/>
          </a:p>
          <a:p>
            <a:pPr algn="ctr">
              <a:lnSpc>
                <a:spcPct val="80000"/>
              </a:lnSpc>
              <a:buNone/>
            </a:pPr>
            <a:r>
              <a:rPr lang="zh-CN" altLang="en-US" sz="2400" dirty="0"/>
              <a:t>感时花溅泪，恨别鸟惊心。</a:t>
            </a:r>
            <a:endParaRPr lang="zh-CN" altLang="en-US" sz="2400" dirty="0"/>
          </a:p>
          <a:p>
            <a:pPr algn="ctr">
              <a:lnSpc>
                <a:spcPct val="80000"/>
              </a:lnSpc>
              <a:buNone/>
            </a:pPr>
            <a:r>
              <a:rPr lang="zh-CN" altLang="en-US" sz="2400" dirty="0"/>
              <a:t>烽火连三月，家书抵万金。</a:t>
            </a:r>
            <a:endParaRPr lang="zh-CN" altLang="en-US" sz="2400" dirty="0"/>
          </a:p>
          <a:p>
            <a:pPr algn="ctr">
              <a:lnSpc>
                <a:spcPct val="80000"/>
              </a:lnSpc>
              <a:buNone/>
            </a:pPr>
            <a:r>
              <a:rPr lang="zh-CN" altLang="en-US" sz="2400" dirty="0"/>
              <a:t>白头搔更短，浑欲不胜簪。” </a:t>
            </a:r>
            <a:br>
              <a:rPr lang="zh-CN" altLang="en-US" sz="2400" dirty="0"/>
            </a:br>
            <a:br>
              <a:rPr lang="zh-CN" altLang="en-US" sz="2400" dirty="0"/>
            </a:br>
            <a:br>
              <a:rPr lang="zh-CN" altLang="en-US" sz="2400" dirty="0"/>
            </a:br>
            <a:endParaRPr lang="zh-CN" altLang="en-US" sz="2400" dirty="0"/>
          </a:p>
        </p:txBody>
      </p:sp>
      <p:grpSp>
        <p:nvGrpSpPr>
          <p:cNvPr id="50179" name="组合 31747"/>
          <p:cNvGrpSpPr/>
          <p:nvPr/>
        </p:nvGrpSpPr>
        <p:grpSpPr>
          <a:xfrm>
            <a:off x="-285750" y="-285750"/>
            <a:ext cx="9713913" cy="7427913"/>
            <a:chOff x="-180" y="-180"/>
            <a:chExt cx="6119" cy="4679"/>
          </a:xfrm>
        </p:grpSpPr>
        <p:pic>
          <p:nvPicPr>
            <p:cNvPr id="50180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8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81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14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82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155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83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94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1753" name="文本框 31752"/>
          <p:cNvSpPr txBox="1"/>
          <p:nvPr/>
        </p:nvSpPr>
        <p:spPr>
          <a:xfrm>
            <a:off x="1258888" y="692150"/>
            <a:ext cx="640873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爱国诗词知多少？</a:t>
            </a:r>
            <a:endParaRPr lang="zh-CN" altLang="en-US" sz="6000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14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charRg st="14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charRg st="14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27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charRg st="27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charRg st="27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4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charRg st="4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charRg st="4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标题 32769"/>
          <p:cNvSpPr>
            <a:spLocks noGrp="1" noRot="1"/>
          </p:cNvSpPr>
          <p:nvPr>
            <p:ph type="title"/>
          </p:nvPr>
        </p:nvSpPr>
        <p:spPr>
          <a:xfrm>
            <a:off x="431800" y="1268413"/>
            <a:ext cx="8229600" cy="1143000"/>
          </a:xfrm>
          <a:ln/>
        </p:spPr>
        <p:txBody>
          <a:bodyPr anchor="ctr"/>
          <a:p>
            <a:r>
              <a:rPr lang="zh-CN" altLang="en-US" dirty="0"/>
              <a:t>李清照</a:t>
            </a:r>
            <a:r>
              <a:rPr lang="en-US" altLang="zh-CN"/>
              <a:t>《</a:t>
            </a:r>
            <a:r>
              <a:rPr lang="zh-CN" altLang="en-US" dirty="0"/>
              <a:t>夏日绝句</a:t>
            </a:r>
            <a:r>
              <a:rPr lang="en-US" altLang="zh-CN"/>
              <a:t>》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2771" name="内容占位符 32770"/>
          <p:cNvSpPr>
            <a:spLocks noGrp="1" noRot="1"/>
          </p:cNvSpPr>
          <p:nvPr>
            <p:ph idx="1"/>
          </p:nvPr>
        </p:nvSpPr>
        <p:spPr>
          <a:xfrm>
            <a:off x="539750" y="2889250"/>
            <a:ext cx="8099425" cy="3276600"/>
          </a:xfrm>
          <a:ln/>
        </p:spPr>
        <p:txBody>
          <a:bodyPr anchor="t"/>
          <a:p>
            <a:pPr>
              <a:lnSpc>
                <a:spcPct val="90000"/>
              </a:lnSpc>
              <a:buNone/>
            </a:pPr>
            <a:r>
              <a:rPr lang="zh-CN" altLang="en-US" sz="4000" dirty="0"/>
              <a:t>“生当作人杰，死亦为鬼雄。</a:t>
            </a:r>
            <a:endParaRPr lang="zh-CN" altLang="en-US" sz="4000" dirty="0"/>
          </a:p>
          <a:p>
            <a:pPr>
              <a:lnSpc>
                <a:spcPct val="90000"/>
              </a:lnSpc>
              <a:buNone/>
            </a:pPr>
            <a:r>
              <a:rPr lang="zh-CN" altLang="en-US" sz="4000" dirty="0"/>
              <a:t>至今思项羽，不肯过江东。” </a:t>
            </a:r>
            <a:br>
              <a:rPr lang="zh-CN" altLang="en-US" sz="4000" dirty="0"/>
            </a:br>
            <a:br>
              <a:rPr lang="zh-CN" altLang="en-US" sz="4000" dirty="0"/>
            </a:br>
            <a:br>
              <a:rPr lang="zh-CN" altLang="en-US" sz="4000" dirty="0"/>
            </a:br>
            <a:endParaRPr lang="zh-CN" altLang="en-US" sz="4000" dirty="0"/>
          </a:p>
        </p:txBody>
      </p:sp>
      <p:grpSp>
        <p:nvGrpSpPr>
          <p:cNvPr id="51203" name="组合 32771"/>
          <p:cNvGrpSpPr/>
          <p:nvPr/>
        </p:nvGrpSpPr>
        <p:grpSpPr>
          <a:xfrm>
            <a:off x="-285750" y="-285750"/>
            <a:ext cx="9713913" cy="7427913"/>
            <a:chOff x="-180" y="-180"/>
            <a:chExt cx="6119" cy="4679"/>
          </a:xfrm>
        </p:grpSpPr>
        <p:pic>
          <p:nvPicPr>
            <p:cNvPr id="51204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8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05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14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06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155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07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94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4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charRg st="14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charRg st="14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标题 33793"/>
          <p:cNvSpPr>
            <a:spLocks noGrp="1" noRot="1"/>
          </p:cNvSpPr>
          <p:nvPr>
            <p:ph type="title"/>
          </p:nvPr>
        </p:nvSpPr>
        <p:spPr>
          <a:xfrm>
            <a:off x="503238" y="1520825"/>
            <a:ext cx="8229600" cy="1143000"/>
          </a:xfrm>
          <a:ln/>
        </p:spPr>
        <p:txBody>
          <a:bodyPr anchor="ctr"/>
          <a:p>
            <a:r>
              <a:rPr lang="zh-CN" altLang="en-US" dirty="0"/>
              <a:t>范成大</a:t>
            </a:r>
            <a:r>
              <a:rPr lang="en-US" altLang="zh-CN"/>
              <a:t>《</a:t>
            </a:r>
            <a:r>
              <a:rPr lang="zh-CN" altLang="en-US" dirty="0"/>
              <a:t>州桥</a:t>
            </a:r>
            <a:r>
              <a:rPr lang="en-US" altLang="zh-CN"/>
              <a:t>》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3795" name="内容占位符 33794"/>
          <p:cNvSpPr>
            <a:spLocks noGrp="1" noRot="1"/>
          </p:cNvSpPr>
          <p:nvPr>
            <p:ph idx="1"/>
          </p:nvPr>
        </p:nvSpPr>
        <p:spPr>
          <a:xfrm>
            <a:off x="792163" y="2852738"/>
            <a:ext cx="7993062" cy="2087562"/>
          </a:xfrm>
          <a:ln/>
        </p:spPr>
        <p:txBody>
          <a:bodyPr anchor="t"/>
          <a:p>
            <a:pPr>
              <a:lnSpc>
                <a:spcPct val="80000"/>
              </a:lnSpc>
            </a:pPr>
            <a:r>
              <a:rPr lang="zh-CN" altLang="en-US" sz="2400" dirty="0"/>
              <a:t>“州桥南北是天街，父老年年等驾回。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zh-CN" altLang="en-US" sz="2400" dirty="0"/>
              <a:t>忍泪失声问使者：‘几时真有六军来’” </a:t>
            </a:r>
            <a:br>
              <a:rPr lang="zh-CN" altLang="en-US" sz="2400" dirty="0"/>
            </a:br>
            <a:br>
              <a:rPr lang="zh-CN" altLang="en-US" sz="2400" dirty="0"/>
            </a:br>
            <a:br>
              <a:rPr lang="zh-CN" altLang="en-US" sz="2400" dirty="0"/>
            </a:br>
            <a:endParaRPr lang="zh-CN" altLang="en-US" sz="2400" dirty="0"/>
          </a:p>
        </p:txBody>
      </p:sp>
      <p:grpSp>
        <p:nvGrpSpPr>
          <p:cNvPr id="52227" name="组合 33795"/>
          <p:cNvGrpSpPr/>
          <p:nvPr/>
        </p:nvGrpSpPr>
        <p:grpSpPr>
          <a:xfrm>
            <a:off x="-285750" y="-285750"/>
            <a:ext cx="9713913" cy="7427913"/>
            <a:chOff x="-180" y="-180"/>
            <a:chExt cx="6119" cy="4679"/>
          </a:xfrm>
        </p:grpSpPr>
        <p:pic>
          <p:nvPicPr>
            <p:cNvPr id="52228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8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2229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14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2230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155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2231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94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19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charRg st="19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charRg st="19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标题 34817"/>
          <p:cNvSpPr>
            <a:spLocks noGrp="1" noRot="1"/>
          </p:cNvSpPr>
          <p:nvPr>
            <p:ph type="title"/>
          </p:nvPr>
        </p:nvSpPr>
        <p:spPr>
          <a:xfrm>
            <a:off x="468313" y="1196975"/>
            <a:ext cx="8229600" cy="1143000"/>
          </a:xfrm>
          <a:ln/>
        </p:spPr>
        <p:txBody>
          <a:bodyPr anchor="ctr"/>
          <a:p>
            <a:r>
              <a:rPr lang="zh-CN" altLang="en-US" dirty="0"/>
              <a:t>林升</a:t>
            </a:r>
            <a:r>
              <a:rPr lang="en-US" altLang="zh-CN"/>
              <a:t>《</a:t>
            </a:r>
            <a:r>
              <a:rPr lang="zh-CN" altLang="en-US" dirty="0"/>
              <a:t>题临安邸</a:t>
            </a:r>
            <a:r>
              <a:rPr lang="en-US" altLang="zh-CN"/>
              <a:t>》</a:t>
            </a:r>
            <a:endParaRPr lang="zh-CN" altLang="en-US" dirty="0"/>
          </a:p>
        </p:txBody>
      </p:sp>
      <p:sp>
        <p:nvSpPr>
          <p:cNvPr id="34819" name="内容占位符 34818"/>
          <p:cNvSpPr>
            <a:spLocks noGrp="1" noRot="1"/>
          </p:cNvSpPr>
          <p:nvPr>
            <p:ph idx="1"/>
          </p:nvPr>
        </p:nvSpPr>
        <p:spPr>
          <a:xfrm>
            <a:off x="0" y="2528888"/>
            <a:ext cx="8675688" cy="3124200"/>
          </a:xfrm>
          <a:ln/>
        </p:spPr>
        <p:txBody>
          <a:bodyPr anchor="t"/>
          <a:p>
            <a:pPr>
              <a:lnSpc>
                <a:spcPct val="90000"/>
              </a:lnSpc>
              <a:buNone/>
            </a:pPr>
            <a:r>
              <a:rPr lang="zh-CN" altLang="en-US" sz="4000" dirty="0"/>
              <a:t>  山外青山楼外楼，西湖歌舞几时休。</a:t>
            </a:r>
            <a:endParaRPr lang="zh-CN" altLang="en-US" sz="4000" dirty="0"/>
          </a:p>
          <a:p>
            <a:pPr>
              <a:lnSpc>
                <a:spcPct val="90000"/>
              </a:lnSpc>
            </a:pPr>
            <a:r>
              <a:rPr lang="zh-CN" altLang="en-US" sz="4000" dirty="0"/>
              <a:t>暖风熏得游人醉，直把杭州作汴州。</a:t>
            </a:r>
            <a:endParaRPr lang="zh-CN" altLang="en-US" sz="4000" dirty="0"/>
          </a:p>
        </p:txBody>
      </p:sp>
      <p:grpSp>
        <p:nvGrpSpPr>
          <p:cNvPr id="53251" name="组合 34819"/>
          <p:cNvGrpSpPr/>
          <p:nvPr/>
        </p:nvGrpSpPr>
        <p:grpSpPr>
          <a:xfrm>
            <a:off x="-285750" y="-285750"/>
            <a:ext cx="9713913" cy="7427913"/>
            <a:chOff x="-180" y="-180"/>
            <a:chExt cx="6119" cy="4679"/>
          </a:xfrm>
        </p:grpSpPr>
        <p:pic>
          <p:nvPicPr>
            <p:cNvPr id="53252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8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3253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14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3254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155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3255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94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19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charRg st="19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charRg st="19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标题 3584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/>
              <a:t>陆游</a:t>
            </a:r>
            <a:r>
              <a:rPr lang="en-US" altLang="zh-CN"/>
              <a:t>《</a:t>
            </a:r>
            <a:r>
              <a:rPr lang="zh-CN" altLang="en-US" dirty="0"/>
              <a:t>示儿</a:t>
            </a:r>
            <a:r>
              <a:rPr lang="en-US" altLang="zh-CN"/>
              <a:t>》</a:t>
            </a:r>
            <a:endParaRPr lang="zh-CN" altLang="en-US" dirty="0"/>
          </a:p>
        </p:txBody>
      </p:sp>
      <p:sp>
        <p:nvSpPr>
          <p:cNvPr id="35843" name="内容占位符 35842"/>
          <p:cNvSpPr>
            <a:spLocks noGrp="1" noRot="1"/>
          </p:cNvSpPr>
          <p:nvPr>
            <p:ph idx="1"/>
          </p:nvPr>
        </p:nvSpPr>
        <p:spPr>
          <a:xfrm>
            <a:off x="457200" y="1600200"/>
            <a:ext cx="8229600" cy="1792288"/>
          </a:xfrm>
          <a:ln/>
        </p:spPr>
        <p:txBody>
          <a:bodyPr anchor="t"/>
          <a:p>
            <a:r>
              <a:rPr lang="zh-CN" altLang="en-US" dirty="0"/>
              <a:t>“死去原知万事空，但悲不见九州同。</a:t>
            </a:r>
            <a:endParaRPr lang="zh-CN" altLang="en-US" dirty="0"/>
          </a:p>
          <a:p>
            <a:r>
              <a:rPr lang="zh-CN" altLang="en-US" dirty="0"/>
              <a:t>王师北定中原日，家祭无忘告乃翁。 </a:t>
            </a:r>
            <a:endParaRPr lang="zh-CN" altLang="en-US" dirty="0"/>
          </a:p>
        </p:txBody>
      </p:sp>
      <p:grpSp>
        <p:nvGrpSpPr>
          <p:cNvPr id="54275" name="组合 35843"/>
          <p:cNvGrpSpPr/>
          <p:nvPr/>
        </p:nvGrpSpPr>
        <p:grpSpPr>
          <a:xfrm>
            <a:off x="-285750" y="-285750"/>
            <a:ext cx="9713913" cy="7427913"/>
            <a:chOff x="-180" y="-180"/>
            <a:chExt cx="6119" cy="4679"/>
          </a:xfrm>
        </p:grpSpPr>
        <p:pic>
          <p:nvPicPr>
            <p:cNvPr id="54276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8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277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14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278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155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279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94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charRg st="18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charRg st="18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charRg st="18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标题 3686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/>
              <a:t>陆游</a:t>
            </a:r>
            <a:r>
              <a:rPr lang="en-US" altLang="zh-CN"/>
              <a:t>《</a:t>
            </a:r>
            <a:r>
              <a:rPr lang="zh-CN" altLang="en-US" dirty="0"/>
              <a:t>秋夜将晓出篱门迎凉有感</a:t>
            </a:r>
            <a:r>
              <a:rPr lang="en-US" altLang="zh-CN"/>
              <a:t>》</a:t>
            </a:r>
            <a:endParaRPr lang="zh-CN" altLang="en-US" dirty="0"/>
          </a:p>
        </p:txBody>
      </p:sp>
      <p:sp>
        <p:nvSpPr>
          <p:cNvPr id="36867" name="内容占位符 36866"/>
          <p:cNvSpPr>
            <a:spLocks noGrp="1" noRot="1"/>
          </p:cNvSpPr>
          <p:nvPr>
            <p:ph idx="1"/>
          </p:nvPr>
        </p:nvSpPr>
        <p:spPr>
          <a:xfrm>
            <a:off x="457200" y="1600200"/>
            <a:ext cx="8229600" cy="1504950"/>
          </a:xfrm>
          <a:ln/>
        </p:spPr>
        <p:txBody>
          <a:bodyPr anchor="t"/>
          <a:p>
            <a:r>
              <a:rPr lang="zh-CN" altLang="en-US" dirty="0"/>
              <a:t>“三万里河东人海，五千仍岳上摩天。</a:t>
            </a:r>
            <a:endParaRPr lang="zh-CN" altLang="en-US" dirty="0"/>
          </a:p>
          <a:p>
            <a:r>
              <a:rPr lang="zh-CN" altLang="en-US" dirty="0"/>
              <a:t>遗民泪尽胡尘里，南望王师又一年。” </a:t>
            </a:r>
            <a:endParaRPr lang="zh-CN" altLang="en-US" dirty="0"/>
          </a:p>
        </p:txBody>
      </p:sp>
      <p:grpSp>
        <p:nvGrpSpPr>
          <p:cNvPr id="55299" name="组合 36868"/>
          <p:cNvGrpSpPr/>
          <p:nvPr/>
        </p:nvGrpSpPr>
        <p:grpSpPr>
          <a:xfrm>
            <a:off x="-285750" y="-285750"/>
            <a:ext cx="9713913" cy="7427913"/>
            <a:chOff x="-180" y="-180"/>
            <a:chExt cx="6119" cy="4679"/>
          </a:xfrm>
        </p:grpSpPr>
        <p:pic>
          <p:nvPicPr>
            <p:cNvPr id="55300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8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5301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14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5302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155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5303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94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18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charRg st="18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charRg st="18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文本占位符 19458"/>
          <p:cNvSpPr>
            <a:spLocks noGrp="1"/>
          </p:cNvSpPr>
          <p:nvPr/>
        </p:nvSpPr>
        <p:spPr>
          <a:xfrm>
            <a:off x="377825" y="214313"/>
            <a:ext cx="8388350" cy="60690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lnSpc>
                <a:spcPct val="130000"/>
              </a:lnSpc>
              <a:spcBef>
                <a:spcPct val="20000"/>
              </a:spcBef>
              <a:buChar char="•"/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怀王十五年（前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304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，张仪由秦至楚，以重金收买靳尚、子兰、郑袖等人充当内奸，同时以“献商於之地六百里”诱骗怀王，致使齐楚断交。怀王受骗后恼羞成怒，两度向秦出兵，均遭惨败。于是屈原奉命出使齐国重修齐楚旧好。此间张仪又一次由秦至楚，进行瓦解齐楚联盟的活动，使齐楚联盟未能成功。怀王二十四年，秦楚黄棘之盟，楚国彻底投入了秦的怀抱。屈原亦被逐出郢都，到了汉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har char="•"/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怀王三十年，屈原回到郢都。同年，秦约怀王武关相会，怀王遂被秦扣留，最终客死秦国。顷襄王即位后继续实施投降政策，屈原再次被逐出郢都，流放江南，辗转流离于沅、湘二水之间。顷襄王二十一年（公元前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278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），秦将白起攻破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郢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ying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都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，屈原悲愤难捱，遂自沉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汨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mi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罗江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，以身殉了自己的政治理想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。 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标题 3788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/>
              <a:t>文天祥</a:t>
            </a:r>
            <a:r>
              <a:rPr lang="en-US" altLang="zh-CN"/>
              <a:t>《</a:t>
            </a:r>
            <a:r>
              <a:rPr lang="zh-CN" altLang="en-US" dirty="0"/>
              <a:t>过零丁洋</a:t>
            </a:r>
            <a:r>
              <a:rPr lang="en-US" altLang="zh-CN"/>
              <a:t>》</a:t>
            </a:r>
            <a:endParaRPr lang="zh-CN" altLang="en-US" dirty="0"/>
          </a:p>
        </p:txBody>
      </p:sp>
      <p:sp>
        <p:nvSpPr>
          <p:cNvPr id="37891" name="内容占位符 37890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r>
              <a:rPr lang="zh-CN" altLang="en-US" dirty="0"/>
              <a:t>“辛苦遭逢起一经，干戈寥落四周星。</a:t>
            </a:r>
            <a:endParaRPr lang="zh-CN" altLang="en-US" dirty="0"/>
          </a:p>
          <a:p>
            <a:r>
              <a:rPr lang="zh-CN" altLang="en-US" dirty="0"/>
              <a:t>山河破碎风飘絮，身世浮沉雨打萍。</a:t>
            </a:r>
            <a:endParaRPr lang="zh-CN" altLang="en-US" dirty="0"/>
          </a:p>
          <a:p>
            <a:r>
              <a:rPr lang="zh-CN" altLang="en-US" dirty="0"/>
              <a:t>惶恐滩头说惶恐，零丁洋里叹零丁。</a:t>
            </a:r>
            <a:endParaRPr lang="zh-CN" altLang="en-US" dirty="0"/>
          </a:p>
          <a:p>
            <a:r>
              <a:rPr lang="zh-CN" altLang="en-US" dirty="0"/>
              <a:t>人生自古谁无死，留取丹心照汗青。” </a:t>
            </a:r>
            <a:br>
              <a:rPr lang="zh-CN" altLang="en-US" dirty="0"/>
            </a:br>
            <a:br>
              <a:rPr lang="zh-CN" altLang="en-US" dirty="0"/>
            </a:br>
            <a:endParaRPr lang="zh-CN" altLang="en-US" dirty="0"/>
          </a:p>
        </p:txBody>
      </p:sp>
      <p:grpSp>
        <p:nvGrpSpPr>
          <p:cNvPr id="56323" name="组合 37891"/>
          <p:cNvGrpSpPr/>
          <p:nvPr/>
        </p:nvGrpSpPr>
        <p:grpSpPr>
          <a:xfrm>
            <a:off x="-285750" y="-285750"/>
            <a:ext cx="9713913" cy="7427913"/>
            <a:chOff x="-180" y="-180"/>
            <a:chExt cx="6119" cy="4679"/>
          </a:xfrm>
        </p:grpSpPr>
        <p:pic>
          <p:nvPicPr>
            <p:cNvPr id="56324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8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325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14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326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155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327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94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1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charRg st="1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charRg st="1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35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charRg st="35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charRg st="35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52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charRg st="52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charRg st="52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标题 3891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/>
              <a:t>于谦</a:t>
            </a:r>
            <a:r>
              <a:rPr lang="en-US" altLang="zh-CN"/>
              <a:t>《</a:t>
            </a:r>
            <a:r>
              <a:rPr lang="zh-CN" altLang="en-US" dirty="0"/>
              <a:t>石灰吟</a:t>
            </a:r>
            <a:r>
              <a:rPr lang="en-US" altLang="zh-CN"/>
              <a:t>》</a:t>
            </a:r>
            <a:endParaRPr lang="zh-CN" altLang="en-US" dirty="0"/>
          </a:p>
        </p:txBody>
      </p:sp>
      <p:sp>
        <p:nvSpPr>
          <p:cNvPr id="38915" name="内容占位符 38914"/>
          <p:cNvSpPr>
            <a:spLocks noGrp="1" noRot="1"/>
          </p:cNvSpPr>
          <p:nvPr>
            <p:ph idx="1"/>
          </p:nvPr>
        </p:nvSpPr>
        <p:spPr>
          <a:xfrm>
            <a:off x="457200" y="1600200"/>
            <a:ext cx="8229600" cy="1360488"/>
          </a:xfrm>
          <a:ln/>
        </p:spPr>
        <p:txBody>
          <a:bodyPr anchor="t"/>
          <a:p>
            <a:pPr>
              <a:buNone/>
            </a:pPr>
            <a:r>
              <a:rPr lang="zh-CN" altLang="en-US" dirty="0"/>
              <a:t>   “千锤万凿出深山，烈火焚烧若等闲。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粉身碎骨浑不怕，要留清白在人间。” </a:t>
            </a:r>
            <a:endParaRPr lang="zh-CN" altLang="en-US" dirty="0"/>
          </a:p>
        </p:txBody>
      </p:sp>
      <p:grpSp>
        <p:nvGrpSpPr>
          <p:cNvPr id="57347" name="组合 38915"/>
          <p:cNvGrpSpPr/>
          <p:nvPr/>
        </p:nvGrpSpPr>
        <p:grpSpPr>
          <a:xfrm>
            <a:off x="-285750" y="-285750"/>
            <a:ext cx="9713913" cy="7427913"/>
            <a:chOff x="-180" y="-180"/>
            <a:chExt cx="6119" cy="4679"/>
          </a:xfrm>
        </p:grpSpPr>
        <p:pic>
          <p:nvPicPr>
            <p:cNvPr id="57348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8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7349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14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7350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155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7351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94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21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charRg st="21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charRg st="21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标题 3993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/>
              <a:t>龚自珍</a:t>
            </a:r>
            <a:r>
              <a:rPr lang="en-US" altLang="zh-CN"/>
              <a:t>《</a:t>
            </a:r>
            <a:r>
              <a:rPr lang="zh-CN" altLang="en-US" dirty="0"/>
              <a:t>己亥杂诗</a:t>
            </a:r>
            <a:r>
              <a:rPr lang="en-US" altLang="zh-CN"/>
              <a:t>》(</a:t>
            </a:r>
            <a:r>
              <a:rPr lang="zh-CN" altLang="en-US" dirty="0"/>
              <a:t>其五</a:t>
            </a:r>
            <a:r>
              <a:rPr lang="en-US" altLang="zh-CN"/>
              <a:t>)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58370" name="文本占位符 39938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r>
              <a:rPr lang="zh-CN" altLang="en-US" dirty="0"/>
              <a:t>“浩荡离愁白日斜，吟鞭东指即天涯。</a:t>
            </a:r>
            <a:endParaRPr lang="zh-CN" altLang="en-US" dirty="0"/>
          </a:p>
          <a:p>
            <a:r>
              <a:rPr lang="zh-CN" altLang="en-US" dirty="0"/>
              <a:t>落红不是无情物，化作春泥更护花。” </a:t>
            </a: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endParaRPr lang="zh-CN" altLang="en-US" dirty="0"/>
          </a:p>
        </p:txBody>
      </p:sp>
      <p:grpSp>
        <p:nvGrpSpPr>
          <p:cNvPr id="58371" name="组合 39940"/>
          <p:cNvGrpSpPr/>
          <p:nvPr/>
        </p:nvGrpSpPr>
        <p:grpSpPr>
          <a:xfrm>
            <a:off x="-285750" y="-285750"/>
            <a:ext cx="9713913" cy="7427913"/>
            <a:chOff x="-180" y="-180"/>
            <a:chExt cx="6119" cy="4679"/>
          </a:xfrm>
        </p:grpSpPr>
        <p:pic>
          <p:nvPicPr>
            <p:cNvPr id="58372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8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8373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14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8374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155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8375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94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plit orient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标题 40961"/>
          <p:cNvSpPr>
            <a:spLocks noGrp="1" noRot="1"/>
          </p:cNvSpPr>
          <p:nvPr>
            <p:ph type="title"/>
          </p:nvPr>
        </p:nvSpPr>
        <p:spPr>
          <a:xfrm>
            <a:off x="647700" y="1412875"/>
            <a:ext cx="8229600" cy="1143000"/>
          </a:xfrm>
          <a:ln/>
        </p:spPr>
        <p:txBody>
          <a:bodyPr anchor="ctr"/>
          <a:p>
            <a:r>
              <a:rPr lang="zh-CN" altLang="en-US" dirty="0"/>
              <a:t>王昌龄</a:t>
            </a:r>
            <a:r>
              <a:rPr lang="en-US" altLang="zh-CN"/>
              <a:t>《</a:t>
            </a:r>
            <a:r>
              <a:rPr lang="zh-CN" altLang="en-US" dirty="0"/>
              <a:t>从军行</a:t>
            </a:r>
            <a:r>
              <a:rPr lang="en-US" altLang="zh-CN"/>
              <a:t>》</a:t>
            </a:r>
            <a:endParaRPr lang="zh-CN" altLang="en-US" dirty="0"/>
          </a:p>
        </p:txBody>
      </p:sp>
      <p:sp>
        <p:nvSpPr>
          <p:cNvPr id="40963" name="内容占位符 40962"/>
          <p:cNvSpPr>
            <a:spLocks noGrp="1" noRot="1"/>
          </p:cNvSpPr>
          <p:nvPr>
            <p:ph idx="1"/>
          </p:nvPr>
        </p:nvSpPr>
        <p:spPr>
          <a:xfrm>
            <a:off x="576263" y="2708275"/>
            <a:ext cx="8229600" cy="1612900"/>
          </a:xfrm>
          <a:ln/>
        </p:spPr>
        <p:txBody>
          <a:bodyPr anchor="t"/>
          <a:p>
            <a:r>
              <a:rPr lang="zh-CN" altLang="en-US" dirty="0"/>
              <a:t>青海长云暗雪山， 孤城遥望玉门关。</a:t>
            </a:r>
            <a:endParaRPr lang="zh-CN" altLang="en-US" dirty="0"/>
          </a:p>
          <a:p>
            <a:r>
              <a:rPr lang="zh-CN" altLang="en-US" dirty="0"/>
              <a:t> 黄沙百战穿金甲， 不破楼兰终不还。 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59395" name="组合 40967"/>
          <p:cNvGrpSpPr/>
          <p:nvPr/>
        </p:nvGrpSpPr>
        <p:grpSpPr>
          <a:xfrm>
            <a:off x="-285750" y="-285750"/>
            <a:ext cx="9713913" cy="7427913"/>
            <a:chOff x="-180" y="-180"/>
            <a:chExt cx="6119" cy="4679"/>
          </a:xfrm>
        </p:grpSpPr>
        <p:pic>
          <p:nvPicPr>
            <p:cNvPr id="59396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8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9397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14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9398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155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9399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94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标题 4300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4000" dirty="0"/>
              <a:t>龚自珍 </a:t>
            </a:r>
            <a:r>
              <a:rPr lang="en-US" altLang="zh-CN" sz="4000"/>
              <a:t>【</a:t>
            </a:r>
            <a:r>
              <a:rPr lang="zh-CN" altLang="en-US" sz="4000" dirty="0"/>
              <a:t>己亥杂诗</a:t>
            </a:r>
            <a:r>
              <a:rPr lang="en-US" altLang="zh-CN" sz="4000"/>
              <a:t>】</a:t>
            </a:r>
            <a:r>
              <a:rPr lang="zh-CN" altLang="en-US" sz="4000" dirty="0"/>
              <a:t> </a:t>
            </a:r>
            <a:br>
              <a:rPr lang="zh-CN" altLang="en-US" sz="4000" dirty="0"/>
            </a:br>
            <a:r>
              <a:rPr lang="zh-CN" altLang="en-US" sz="4000" dirty="0"/>
              <a:t>●九州生气</a:t>
            </a:r>
            <a:endParaRPr lang="zh-CN" altLang="en-US" sz="4000" dirty="0"/>
          </a:p>
        </p:txBody>
      </p:sp>
      <p:sp>
        <p:nvSpPr>
          <p:cNvPr id="43011" name="内容占位符 43010"/>
          <p:cNvSpPr>
            <a:spLocks noGrp="1" noRot="1"/>
          </p:cNvSpPr>
          <p:nvPr>
            <p:ph idx="1"/>
          </p:nvPr>
        </p:nvSpPr>
        <p:spPr>
          <a:xfrm>
            <a:off x="576263" y="1952625"/>
            <a:ext cx="8229600" cy="1655763"/>
          </a:xfrm>
          <a:ln/>
        </p:spPr>
        <p:txBody>
          <a:bodyPr anchor="t"/>
          <a:p>
            <a:r>
              <a:rPr lang="zh-CN" altLang="en-US" dirty="0"/>
              <a:t>九州生气恃风雷， 万马齐喑究可哀。 </a:t>
            </a:r>
            <a:br>
              <a:rPr lang="zh-CN" altLang="en-US" dirty="0"/>
            </a:br>
            <a:r>
              <a:rPr lang="zh-CN" altLang="en-US" dirty="0"/>
              <a:t>我劝天公重抖擞， 不拘一格降人才 </a:t>
            </a:r>
            <a:endParaRPr lang="zh-CN" altLang="en-US" dirty="0"/>
          </a:p>
        </p:txBody>
      </p:sp>
      <p:grpSp>
        <p:nvGrpSpPr>
          <p:cNvPr id="60419" name="组合 43011"/>
          <p:cNvGrpSpPr/>
          <p:nvPr/>
        </p:nvGrpSpPr>
        <p:grpSpPr>
          <a:xfrm>
            <a:off x="-285750" y="-285750"/>
            <a:ext cx="9713913" cy="7427913"/>
            <a:chOff x="-180" y="-180"/>
            <a:chExt cx="6119" cy="4679"/>
          </a:xfrm>
        </p:grpSpPr>
        <p:pic>
          <p:nvPicPr>
            <p:cNvPr id="60420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8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0421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14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0422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155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0423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94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标题 4198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/>
              <a:t>岳飞 满江红 </a:t>
            </a:r>
            <a:endParaRPr lang="zh-CN" altLang="en-US" dirty="0"/>
          </a:p>
        </p:txBody>
      </p:sp>
      <p:sp>
        <p:nvSpPr>
          <p:cNvPr id="41987" name="内容占位符 41986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90000"/>
              </a:lnSpc>
            </a:pPr>
            <a:br>
              <a:rPr lang="zh-CN" altLang="en-US" dirty="0"/>
            </a:br>
            <a:r>
              <a:rPr lang="zh-CN" altLang="en-US" dirty="0"/>
              <a:t>    怒发冲冠，凭阑处、潇潇雨歇。抬望眼、仰天长啸，壮同激烈。三十功名尘与土，八千里路云和月。莫等闲、白了少年头，空悲切。                                           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靖康耻，犹未雪；臣子恨，何时灭。驾长车踏破、贺兰山缺。壮志饥餐胡虏肉</a:t>
            </a:r>
            <a:r>
              <a:rPr lang="en-US" altLang="zh-CN"/>
              <a:t>,</a:t>
            </a:r>
            <a:r>
              <a:rPr lang="zh-CN" altLang="en-US" dirty="0"/>
              <a:t>笑谈渴饮匈奴血。待从头、收拾旧山河。朝天阙。</a:t>
            </a:r>
            <a:endParaRPr lang="zh-CN" altLang="en-US" dirty="0"/>
          </a:p>
        </p:txBody>
      </p:sp>
      <p:grpSp>
        <p:nvGrpSpPr>
          <p:cNvPr id="61443" name="组合 41987"/>
          <p:cNvGrpSpPr/>
          <p:nvPr/>
        </p:nvGrpSpPr>
        <p:grpSpPr>
          <a:xfrm>
            <a:off x="-285750" y="-285750"/>
            <a:ext cx="9713913" cy="7427913"/>
            <a:chOff x="-180" y="-180"/>
            <a:chExt cx="6119" cy="4679"/>
          </a:xfrm>
        </p:grpSpPr>
        <p:pic>
          <p:nvPicPr>
            <p:cNvPr id="61444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8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45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14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46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155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47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94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107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charRg st="107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charRg st="107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107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charRg st="107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charRg st="107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87" grpI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标题 4403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4000" dirty="0"/>
              <a:t>京口北固亭怀古 辛弃疾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44035" name="内容占位符 44034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r>
              <a:rPr lang="zh-CN" altLang="en-US" dirty="0"/>
              <a:t>千古江山，英雄无觅孙仲谋处，舞榭歌台，风流总被雨打风吹去。 斜阳草树，寻常巷陌，人道寄奴曾住。想当年，金戈铁马，气吞万里如虎。 </a:t>
            </a:r>
            <a:br>
              <a:rPr lang="zh-CN" altLang="en-US" dirty="0"/>
            </a:br>
            <a:r>
              <a:rPr lang="zh-CN" altLang="en-US" dirty="0"/>
              <a:t> 元嘉草草，封狼居胥，赢得仓皇北顾。四十三年，望中犹记；烽火扬州路。可堪回首，佛狸祠下，二片神鸦社鼓。凭谁问，廉颇老矣，尚能饭否？ </a:t>
            </a:r>
            <a:endParaRPr lang="zh-CN" altLang="en-US" dirty="0"/>
          </a:p>
        </p:txBody>
      </p:sp>
      <p:grpSp>
        <p:nvGrpSpPr>
          <p:cNvPr id="62467" name="组合 44035"/>
          <p:cNvGrpSpPr/>
          <p:nvPr/>
        </p:nvGrpSpPr>
        <p:grpSpPr>
          <a:xfrm>
            <a:off x="-285750" y="-285750"/>
            <a:ext cx="9713913" cy="7427913"/>
            <a:chOff x="-180" y="-180"/>
            <a:chExt cx="6119" cy="4679"/>
          </a:xfrm>
        </p:grpSpPr>
        <p:pic>
          <p:nvPicPr>
            <p:cNvPr id="62468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8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2469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140"/>
              <a:ext cx="576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2470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155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2471" name="Picture 7" descr="LINE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94" y="1975"/>
              <a:ext cx="4320" cy="35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charRg st="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charRg st="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73729" descr="d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28600"/>
            <a:ext cx="4495800" cy="220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73730"/>
          <p:cNvSpPr txBox="1"/>
          <p:nvPr/>
        </p:nvSpPr>
        <p:spPr>
          <a:xfrm>
            <a:off x="395288" y="2435225"/>
            <a:ext cx="8196262" cy="3600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端午节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为每年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农历五月初五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，又称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端阳节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午日节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五月节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夏五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重五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等。端午节是中国汉族人民纪念屈原的传统节日，以围绕才华横溢、遗世独立的楚国大夫屈原而展开，传播至华夏各地，民俗文化共享，屈原之名人尽皆知，追怀华夏民族的高洁情怀。端午节有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吃粽子，赛龙舟，挂菖蒲、蒿草、艾叶，薰苍术、白芷，喝雄黄酒的习俗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。自2008年，“端午节”为国家法定节假日之一，并被列入世界非物质文化遗产名录。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1267" name="图片 73731" descr="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88" y="0"/>
            <a:ext cx="1871662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4995" name="文本占位符 84994"/>
          <p:cNvSpPr>
            <a:spLocks noGrp="1" noRot="1"/>
          </p:cNvSpPr>
          <p:nvPr/>
        </p:nvSpPr>
        <p:spPr>
          <a:xfrm>
            <a:off x="701675" y="1828800"/>
            <a:ext cx="4210050" cy="43465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  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根据刘向、刘歆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sz="2800" b="1" strike="noStrike" noProof="1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xīn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</a:t>
            </a:r>
            <a:endParaRPr lang="zh-CN" altLang="en-US" sz="28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父子的校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sz="2800" b="1" strike="noStrike" noProof="1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ji</a:t>
            </a:r>
            <a:r>
              <a:rPr lang="en-US" altLang="zh-CN" sz="2800" b="1" strike="noStrike" noProof="1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à</a:t>
            </a:r>
            <a:r>
              <a:rPr lang="en-US" altLang="zh-CN" sz="2800" b="1" strike="noStrike" noProof="1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o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定和王逸的注本，有</a:t>
            </a:r>
            <a:r>
              <a:rPr lang="en-US" altLang="zh-CN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25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篇。</a:t>
            </a:r>
            <a:endParaRPr lang="zh-CN" altLang="en-US" sz="2800" b="1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base">
              <a:lnSpc>
                <a:spcPct val="80000"/>
              </a:lnSpc>
              <a:buChar char="•"/>
            </a:pPr>
            <a:r>
              <a:rPr lang="en-US" altLang="zh-CN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《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离骚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》</a:t>
            </a:r>
            <a:endParaRPr lang="en-US" altLang="zh-CN" sz="2800" b="1" strike="noStrike" noProof="1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base">
              <a:lnSpc>
                <a:spcPct val="80000"/>
              </a:lnSpc>
              <a:buChar char="•"/>
            </a:pPr>
            <a:r>
              <a:rPr lang="en-US" altLang="zh-CN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《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天问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》</a:t>
            </a:r>
            <a:endParaRPr lang="en-US" altLang="zh-CN" sz="2800" b="1" strike="noStrike" noProof="1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base">
              <a:lnSpc>
                <a:spcPct val="80000"/>
              </a:lnSpc>
              <a:buChar char="•"/>
            </a:pPr>
            <a:r>
              <a:rPr lang="en-US" altLang="zh-CN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《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九歌</a:t>
            </a:r>
            <a:r>
              <a:rPr lang="en-US" altLang="zh-CN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》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11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篇）</a:t>
            </a:r>
            <a:endParaRPr lang="zh-CN" altLang="en-US" sz="2800" b="1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base">
              <a:lnSpc>
                <a:spcPct val="80000"/>
              </a:lnSpc>
              <a:buChar char="•"/>
            </a:pPr>
            <a:r>
              <a:rPr lang="en-US" altLang="zh-CN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《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九章</a:t>
            </a:r>
            <a:r>
              <a:rPr lang="en-US" altLang="zh-CN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》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9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篇）</a:t>
            </a:r>
            <a:endParaRPr lang="zh-CN" altLang="en-US" sz="2800" b="1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base">
              <a:lnSpc>
                <a:spcPct val="80000"/>
              </a:lnSpc>
              <a:buChar char="•"/>
            </a:pPr>
            <a:r>
              <a:rPr lang="en-US" altLang="zh-CN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《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远游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》</a:t>
            </a:r>
            <a:endParaRPr lang="en-US" altLang="zh-CN" sz="2800" b="1" strike="noStrike" noProof="1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base">
              <a:lnSpc>
                <a:spcPct val="80000"/>
              </a:lnSpc>
              <a:buChar char="•"/>
            </a:pPr>
            <a:r>
              <a:rPr lang="en-US" altLang="zh-CN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《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卜居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》</a:t>
            </a:r>
            <a:endParaRPr lang="en-US" altLang="zh-CN" sz="2800" b="1" strike="noStrike" noProof="1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base">
              <a:lnSpc>
                <a:spcPct val="80000"/>
              </a:lnSpc>
              <a:buChar char="•"/>
            </a:pPr>
            <a:r>
              <a:rPr lang="en-US" altLang="zh-CN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《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渔父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》</a:t>
            </a:r>
            <a:endParaRPr lang="en-US" altLang="zh-CN" sz="2800" b="1" strike="noStrike" noProof="1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buClrTx/>
              <a:buSzPct val="100000"/>
              <a:buNone/>
            </a:pPr>
            <a:endParaRPr lang="en-US" altLang="zh-CN" sz="2800" b="1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base">
              <a:lnSpc>
                <a:spcPct val="80000"/>
              </a:lnSpc>
              <a:buChar char="•"/>
            </a:pPr>
            <a:endParaRPr lang="en-US" altLang="zh-CN" sz="2400" strike="noStrike" noProof="1" dirty="0"/>
          </a:p>
        </p:txBody>
      </p:sp>
      <p:grpSp>
        <p:nvGrpSpPr>
          <p:cNvPr id="85004" name="组合 85003"/>
          <p:cNvGrpSpPr/>
          <p:nvPr/>
        </p:nvGrpSpPr>
        <p:grpSpPr>
          <a:xfrm>
            <a:off x="5292725" y="1125538"/>
            <a:ext cx="3635375" cy="5732462"/>
            <a:chOff x="3288" y="572"/>
            <a:chExt cx="2058" cy="3266"/>
          </a:xfrm>
        </p:grpSpPr>
        <p:pic>
          <p:nvPicPr>
            <p:cNvPr id="12292" name="图片 85004" descr="楚辞封面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8" y="572"/>
              <a:ext cx="1778" cy="30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5006" name="文本框 85005"/>
            <p:cNvSpPr txBox="1"/>
            <p:nvPr/>
          </p:nvSpPr>
          <p:spPr>
            <a:xfrm>
              <a:off x="5086" y="2704"/>
              <a:ext cx="260" cy="113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 noProof="1" dirty="0"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《</a:t>
              </a:r>
              <a:r>
                <a:rPr lang="zh-CN" altLang="en-US" b="1" noProof="1" dirty="0"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楚辞</a:t>
              </a:r>
              <a:r>
                <a:rPr lang="en-US" altLang="zh-CN" b="1" noProof="1" dirty="0"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》</a:t>
              </a:r>
              <a:r>
                <a:rPr lang="zh-CN" altLang="en-US" b="1" noProof="1" dirty="0"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封面</a:t>
              </a:r>
              <a:endParaRPr lang="zh-CN" altLang="en-US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84994" name="标题 84993"/>
          <p:cNvSpPr>
            <a:spLocks noGrp="1" noRot="1"/>
          </p:cNvSpPr>
          <p:nvPr/>
        </p:nvSpPr>
        <p:spPr>
          <a:xfrm>
            <a:off x="827088" y="685800"/>
            <a:ext cx="8015288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zh-CN" altLang="en-US" sz="40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屈原的文学成就</a:t>
            </a:r>
            <a:b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lang="zh-CN" altLang="en-US" sz="4000" b="1" strike="noStrike" noProof="1" dirty="0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8067" name="文本占位符 88066"/>
          <p:cNvSpPr>
            <a:spLocks noGrp="1" noRot="1"/>
          </p:cNvSpPr>
          <p:nvPr/>
        </p:nvSpPr>
        <p:spPr>
          <a:xfrm>
            <a:off x="180975" y="1052513"/>
            <a:ext cx="5203825" cy="54403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《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九歌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》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原为传说中的一种远古歌曲的名称。</a:t>
            </a:r>
            <a:endParaRPr lang="zh-CN" altLang="en-US" sz="2400" b="1" strike="noStrike" noProof="1" dirty="0"/>
          </a:p>
          <a:p>
            <a:pPr fontAlgn="base">
              <a:lnSpc>
                <a:spcPct val="8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《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楚辞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》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的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《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九歌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》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，是屈原据民间祭神乐歌改作或加工而成。共十一篇：</a:t>
            </a:r>
            <a:endParaRPr lang="zh-CN" altLang="en-US" sz="2800" b="1" strike="noStrike" noProof="1" dirty="0"/>
          </a:p>
          <a:p>
            <a:pPr fontAlgn="base">
              <a:lnSpc>
                <a:spcPct val="80000"/>
              </a:lnSpc>
              <a:buChar char="•"/>
            </a:pP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    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《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东皇太一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》 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（天神之贵者）</a:t>
            </a:r>
            <a:endParaRPr lang="zh-CN" altLang="en-US" sz="2400" b="1" strike="noStrike" noProof="1" dirty="0"/>
          </a:p>
          <a:p>
            <a:pPr fontAlgn="base">
              <a:lnSpc>
                <a:spcPct val="80000"/>
              </a:lnSpc>
              <a:buChar char="•"/>
            </a:pP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    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《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云中君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》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（云神） </a:t>
            </a:r>
            <a:endParaRPr lang="zh-CN" altLang="en-US" sz="2400" b="1" strike="noStrike" noProof="1" dirty="0"/>
          </a:p>
          <a:p>
            <a:pPr fontAlgn="base">
              <a:lnSpc>
                <a:spcPct val="80000"/>
              </a:lnSpc>
              <a:buChar char="•"/>
            </a:pP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    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《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湘君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》《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湘夫人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》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（湘水之神）</a:t>
            </a:r>
            <a:endParaRPr lang="zh-CN" altLang="en-US" sz="2400" b="1" strike="noStrike" noProof="1" dirty="0"/>
          </a:p>
          <a:p>
            <a:pPr fontAlgn="base">
              <a:lnSpc>
                <a:spcPct val="80000"/>
              </a:lnSpc>
              <a:buChar char="•"/>
            </a:pP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    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《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大司命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》 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（主寿命的神）</a:t>
            </a:r>
            <a:endParaRPr lang="zh-CN" altLang="en-US" sz="2400" b="1" strike="noStrike" noProof="1" dirty="0"/>
          </a:p>
          <a:p>
            <a:pPr fontAlgn="base">
              <a:lnSpc>
                <a:spcPct val="80000"/>
              </a:lnSpc>
              <a:buChar char="•"/>
            </a:pPr>
            <a:r>
              <a:rPr lang="zh-CN" altLang="en-US" sz="1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神  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《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少司命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》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（主子嗣的神）</a:t>
            </a:r>
            <a:endParaRPr lang="zh-CN" altLang="en-US" sz="2400" b="1" strike="noStrike" noProof="1" dirty="0"/>
          </a:p>
          <a:p>
            <a:pPr fontAlgn="base">
              <a:lnSpc>
                <a:spcPct val="80000"/>
              </a:lnSpc>
              <a:buChar char="•"/>
            </a:pP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     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《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东君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》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（太阳神）</a:t>
            </a:r>
            <a:endParaRPr lang="zh-CN" altLang="en-US" sz="2400" b="1" strike="noStrike" noProof="1" dirty="0"/>
          </a:p>
          <a:p>
            <a:pPr fontAlgn="base">
              <a:lnSpc>
                <a:spcPct val="80000"/>
              </a:lnSpc>
              <a:buChar char="•"/>
            </a:pP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     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《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河伯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》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（河神） </a:t>
            </a:r>
            <a:endParaRPr lang="zh-CN" altLang="en-US" sz="2400" b="1" strike="noStrike" noProof="1" dirty="0"/>
          </a:p>
          <a:p>
            <a:pPr fontAlgn="base">
              <a:lnSpc>
                <a:spcPct val="80000"/>
              </a:lnSpc>
              <a:buChar char="•"/>
            </a:pP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     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《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山鬼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》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（山神）</a:t>
            </a:r>
            <a:endParaRPr lang="zh-CN" altLang="en-US" sz="2400" b="1" strike="noStrike" noProof="1" dirty="0"/>
          </a:p>
          <a:p>
            <a:pPr fontAlgn="base">
              <a:lnSpc>
                <a:spcPct val="80000"/>
              </a:lnSpc>
              <a:buChar char="•"/>
            </a:pP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     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《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礼魂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》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（颂魂曲）</a:t>
            </a:r>
            <a:endParaRPr lang="zh-CN" altLang="en-US" sz="2400" b="1" strike="noStrike" noProof="1" dirty="0"/>
          </a:p>
          <a:p>
            <a:pPr fontAlgn="base">
              <a:lnSpc>
                <a:spcPct val="80000"/>
              </a:lnSpc>
              <a:buChar char="•"/>
            </a:pPr>
            <a:endParaRPr lang="zh-CN" altLang="en-US" sz="18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base">
              <a:lnSpc>
                <a:spcPct val="80000"/>
              </a:lnSpc>
              <a:buChar char="•"/>
            </a:pPr>
            <a:r>
              <a:rPr lang="zh-CN" altLang="en-US" sz="1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人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     </a:t>
            </a:r>
            <a:r>
              <a:rPr lang="en-US" altLang="zh-CN" sz="2400" b="1" strike="noStrike" noProof="1" dirty="0">
                <a:latin typeface="+mn-lt"/>
                <a:ea typeface="+mn-ea"/>
                <a:cs typeface="+mn-cs"/>
              </a:rPr>
              <a:t>《</a:t>
            </a:r>
            <a:r>
              <a:rPr lang="zh-CN" altLang="en-US" sz="2400" b="1" strike="noStrike" noProof="1" dirty="0">
                <a:latin typeface="+mn-lt"/>
                <a:ea typeface="+mn-ea"/>
                <a:cs typeface="+mn-cs"/>
              </a:rPr>
              <a:t>国殇</a:t>
            </a:r>
            <a:r>
              <a:rPr lang="en-US" altLang="zh-CN" sz="2400" b="1" strike="noStrike" noProof="1">
                <a:latin typeface="+mn-lt"/>
                <a:ea typeface="+mn-ea"/>
                <a:cs typeface="+mn-cs"/>
              </a:rPr>
              <a:t>》   </a:t>
            </a:r>
            <a:endParaRPr lang="en-US" altLang="zh-CN" sz="2400" b="1" strike="noStrike" noProof="1"/>
          </a:p>
          <a:p>
            <a:pPr fontAlgn="base">
              <a:lnSpc>
                <a:spcPct val="80000"/>
              </a:lnSpc>
              <a:buChar char="•"/>
            </a:pPr>
            <a:endParaRPr lang="en-US" altLang="zh-CN" sz="2400" b="1" strike="noStrike" noProof="1" dirty="0"/>
          </a:p>
        </p:txBody>
      </p:sp>
      <p:grpSp>
        <p:nvGrpSpPr>
          <p:cNvPr id="88068" name="组合 88067"/>
          <p:cNvGrpSpPr/>
          <p:nvPr/>
        </p:nvGrpSpPr>
        <p:grpSpPr>
          <a:xfrm>
            <a:off x="5364163" y="1052513"/>
            <a:ext cx="3384550" cy="5400675"/>
            <a:chOff x="3515" y="618"/>
            <a:chExt cx="2013" cy="3220"/>
          </a:xfrm>
        </p:grpSpPr>
        <p:pic>
          <p:nvPicPr>
            <p:cNvPr id="13316" name="图片 88068" descr="华按川 云中君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5" y="618"/>
              <a:ext cx="1740" cy="32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8070" name="文本框 88069"/>
            <p:cNvSpPr txBox="1"/>
            <p:nvPr/>
          </p:nvSpPr>
          <p:spPr>
            <a:xfrm>
              <a:off x="5255" y="2341"/>
              <a:ext cx="273" cy="149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 noProof="1" dirty="0"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《</a:t>
              </a:r>
              <a:r>
                <a:rPr lang="zh-CN" altLang="en-US" b="1" noProof="1" dirty="0"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云中君 </a:t>
              </a:r>
              <a:r>
                <a:rPr lang="en-US" altLang="zh-CN" b="1" noProof="1" dirty="0"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》</a:t>
              </a:r>
              <a:r>
                <a:rPr lang="zh-CN" altLang="en-US" b="1" noProof="1" dirty="0"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（华三川）</a:t>
              </a:r>
              <a:endParaRPr lang="zh-CN" altLang="en-US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13318" name="标题 88065"/>
          <p:cNvSpPr>
            <a:spLocks noGrp="1" noRot="1"/>
          </p:cNvSpPr>
          <p:nvPr/>
        </p:nvSpPr>
        <p:spPr>
          <a:xfrm>
            <a:off x="3759200" y="93663"/>
            <a:ext cx="1625600" cy="10398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九  歌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文本占位符 62467"/>
          <p:cNvSpPr>
            <a:spLocks noGrp="1"/>
          </p:cNvSpPr>
          <p:nvPr/>
        </p:nvSpPr>
        <p:spPr>
          <a:xfrm>
            <a:off x="504825" y="620713"/>
            <a:ext cx="8135938" cy="5140325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70000"/>
              <a:buFont typeface="Wingdings" panose="05000000000000000000" pitchFamily="2" charset="2"/>
            </a:pP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国殇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是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悼念阵亡将士的祭歌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，在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九歌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中是颇为特殊的一篇。诗中描绘了一场敌众我寡、以失败告终的战争，在这失败的悲剧中，写出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楚国将士们视死如归、不可凌辱的崇高品格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 “诚既勇兮又以武，终刚强兮不可凌。身既死兮神以灵，子魂魄兮为鬼雄。”诗人的礼赞，既呈现了楚人刚毅的性格，也寄托着他对祖国复兴的期望。这首诗篇幅不长，却是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中国文学中最早显示出悲壮的美感的杰作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。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CDESIGNK</Template>
  <TotalTime>0</TotalTime>
  <Words>6857</Words>
  <Application>WPS 演示</Application>
  <PresentationFormat>在屏幕上显示</PresentationFormat>
  <Paragraphs>400</Paragraphs>
  <Slides>56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56</vt:i4>
      </vt:variant>
    </vt:vector>
  </HeadingPairs>
  <TitlesOfParts>
    <vt:vector size="76" baseType="lpstr">
      <vt:lpstr>Arial</vt:lpstr>
      <vt:lpstr>宋体</vt:lpstr>
      <vt:lpstr>Wingdings</vt:lpstr>
      <vt:lpstr>楷体_GB2312</vt:lpstr>
      <vt:lpstr>微软雅黑</vt:lpstr>
      <vt:lpstr>新宋体</vt:lpstr>
      <vt:lpstr>仿宋_GB2312</vt:lpstr>
      <vt:lpstr>黑体</vt:lpstr>
      <vt:lpstr>方正粗圆_GBK</vt:lpstr>
      <vt:lpstr>Times New Roman</vt:lpstr>
      <vt:lpstr>隶书</vt:lpstr>
      <vt:lpstr>仿宋</vt:lpstr>
      <vt:lpstr>Arial Unicode MS</vt:lpstr>
      <vt:lpstr>Calibri</vt:lpstr>
      <vt:lpstr>华文新魏</vt:lpstr>
      <vt:lpstr>华文行楷</vt:lpstr>
      <vt:lpstr>华文细黑</vt:lpstr>
      <vt:lpstr>古瓶荷花</vt:lpstr>
      <vt:lpstr>默认设计模板</vt:lpstr>
      <vt:lpstr>1_古瓶荷花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www.xunchi.com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张高翔</cp:lastModifiedBy>
  <cp:revision>218</cp:revision>
  <dcterms:created xsi:type="dcterms:W3CDTF">2002-07-01T17:07:09Z</dcterms:created>
  <dcterms:modified xsi:type="dcterms:W3CDTF">2020-03-25T06:49:38Z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