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2" r:id="rId3"/>
    <p:sldId id="370" r:id="rId4"/>
    <p:sldId id="371" r:id="rId5"/>
    <p:sldId id="313" r:id="rId6"/>
    <p:sldId id="314" r:id="rId7"/>
    <p:sldId id="315" r:id="rId8"/>
    <p:sldId id="316" r:id="rId9"/>
    <p:sldId id="317" r:id="rId10"/>
    <p:sldId id="318" r:id="rId11"/>
    <p:sldId id="319" r:id="rId12"/>
    <p:sldId id="320" r:id="rId13"/>
    <p:sldId id="376" r:id="rId14"/>
    <p:sldId id="377" r:id="rId15"/>
    <p:sldId id="378"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06" r:id="rId58"/>
    <p:sldId id="261" r:id="rId59"/>
    <p:sldId id="290" r:id="rId60"/>
    <p:sldId id="291" r:id="rId61"/>
    <p:sldId id="292" r:id="rId62"/>
    <p:sldId id="293" r:id="rId63"/>
    <p:sldId id="294" r:id="rId64"/>
    <p:sldId id="295" r:id="rId65"/>
    <p:sldId id="296" r:id="rId66"/>
    <p:sldId id="285" r:id="rId67"/>
    <p:sldId id="271" r:id="rId68"/>
    <p:sldId id="307" r:id="rId69"/>
    <p:sldId id="297" r:id="rId70"/>
    <p:sldId id="298" r:id="rId71"/>
    <p:sldId id="299" r:id="rId72"/>
    <p:sldId id="308" r:id="rId73"/>
    <p:sldId id="302" r:id="rId74"/>
    <p:sldId id="305" r:id="rId75"/>
    <p:sldId id="303" r:id="rId76"/>
    <p:sldId id="304" r:id="rId77"/>
    <p:sldId id="309" r:id="rId78"/>
    <p:sldId id="311" r:id="rId79"/>
    <p:sldId id="372" r:id="rId80"/>
    <p:sldId id="373" r:id="rId81"/>
    <p:sldId id="374" r:id="rId82"/>
    <p:sldId id="375" r:id="rId83"/>
  </p:sldIdLst>
  <p:sldSz cx="9144000" cy="6858000" type="screen4x3"/>
  <p:notesSz cx="6858000" cy="9144000"/>
  <p:defaultTextStyle>
    <a:defPPr>
      <a:defRPr lang="en-US"/>
    </a:defPPr>
    <a:lvl1pPr marL="0" lvl="0"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1pPr>
    <a:lvl2pPr marL="457200" lvl="1"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2pPr>
    <a:lvl3pPr marL="914400" lvl="2"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3pPr>
    <a:lvl4pPr marL="1371600" lvl="3"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4pPr>
    <a:lvl5pPr marL="1828800" lvl="4"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5pPr>
    <a:lvl6pPr marL="2286000" lvl="5"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6pPr>
    <a:lvl7pPr marL="2743200" lvl="6"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7pPr>
    <a:lvl8pPr marL="3200400" lvl="7"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8pPr>
    <a:lvl9pPr marL="3657600" lvl="8" indent="0" algn="ctr" defTabSz="914400" rtl="0" eaLnBrk="1" fontAlgn="base" latinLnBrk="0" hangingPunct="1">
      <a:lnSpc>
        <a:spcPct val="100000"/>
      </a:lnSpc>
      <a:spcBef>
        <a:spcPct val="50000"/>
      </a:spcBef>
      <a:spcAft>
        <a:spcPct val="0"/>
      </a:spcAft>
      <a:buNone/>
      <a:defRPr sz="3600" b="1" i="0" u="none" kern="1200" baseline="0">
        <a:solidFill>
          <a:schemeClr val="tx1"/>
        </a:solidFill>
        <a:latin typeface="Times New Roman" panose="020206030504050203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00CCFF"/>
    <a:srgbClr val="6600CC"/>
    <a:srgbClr val="003366"/>
    <a:srgbClr val="FF0066"/>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88"/>
    <p:restoredTop sz="90909"/>
  </p:normalViewPr>
  <p:slideViewPr>
    <p:cSldViewPr showGuides="1">
      <p:cViewPr varScale="1">
        <p:scale>
          <a:sx n="64" d="100"/>
          <a:sy n="64" d="100"/>
        </p:scale>
        <p:origin x="-16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505"/>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bwMode="auto">
          <a:xfrm>
            <a:off x="457200" y="6245225"/>
            <a:ext cx="21336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6245225"/>
            <a:ext cx="28956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6245225"/>
            <a:ext cx="2133600" cy="476250"/>
          </a:xfrm>
          <a:prstGeom prst="rect">
            <a:avLst/>
          </a:prstGeom>
          <a:noFill/>
          <a:ln>
            <a:miter lim="800000"/>
          </a:ln>
        </p:spPr>
        <p:txBody>
          <a:bodyPr vert="horz" wrap="square" lIns="91440" tIns="45720" rIns="91440" bIns="45720" numCol="1" anchor="t" anchorCtr="0" compatLnSpc="1"/>
          <a:p>
            <a:pPr algn="r">
              <a:spcBef>
                <a:spcPct val="0"/>
              </a:spcBef>
            </a:pP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defRPr kumimoji="0" sz="14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kumimoji="0"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b="0"/>
            </a:lvl1pPr>
          </a:lstStyle>
          <a:p>
            <a:pPr lvl="0" eaLnBrk="1" hangingPunct="1">
              <a:spcBef>
                <a:spcPct val="0"/>
              </a:spcBef>
            </a:pPr>
            <a:fld id="{9A0DB2DC-4C9A-4742-B13C-FB6460FD3503}" type="slidenum">
              <a:rPr lang="zh-CN" altLang="en-US" dirty="0">
                <a:latin typeface="Times New Roman" panose="02020603050405020304" charset="0"/>
              </a:rPr>
            </a:fld>
            <a:endParaRPr lang="zh-CN" altLang="en-US" dirty="0">
              <a:latin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Local%20Settings/Temp/Rar$DI00.219/&#27777;&#22253;&#26149;&#38271;&#27801;&#65288;&#35270;&#39057;&#26391;&#35829;&#65289;.rm"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slide" Target="slide64.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slide" Target="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slide" Target="slide64.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slide" Target="slide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ctrTitle"/>
          </p:nvPr>
        </p:nvSpPr>
        <p:spPr>
          <a:ln/>
        </p:spPr>
        <p:txBody>
          <a:bodyPr vert="horz" wrap="square" lIns="91440" tIns="45720" rIns="91440" bIns="45720" anchor="ctr"/>
          <a:p>
            <a:pPr eaLnBrk="1" hangingPunct="1">
              <a:buClrTx/>
              <a:buSzTx/>
              <a:buFontTx/>
            </a:pPr>
            <a:endParaRPr lang="zh-CN" altLang="zh-CN" dirty="0"/>
          </a:p>
        </p:txBody>
      </p:sp>
      <p:sp>
        <p:nvSpPr>
          <p:cNvPr id="3075" name="Rectangle 3"/>
          <p:cNvSpPr>
            <a:spLocks noGrp="1"/>
          </p:cNvSpPr>
          <p:nvPr>
            <p:ph type="subTitle" idx="1"/>
          </p:nvPr>
        </p:nvSpPr>
        <p:spPr>
          <a:ln/>
        </p:spPr>
        <p:txBody>
          <a:bodyPr vert="horz" wrap="square" lIns="91440" tIns="45720" rIns="91440" bIns="45720" anchor="t"/>
          <a:p>
            <a:pPr eaLnBrk="1" hangingPunct="1">
              <a:buClrTx/>
              <a:buSzTx/>
              <a:buFontTx/>
            </a:pPr>
            <a:endParaRPr kumimoji="1" lang="zh-CN" altLang="zh-CN" dirty="0">
              <a:latin typeface="+mn-lt"/>
              <a:ea typeface="+mn-ea"/>
              <a:cs typeface="+mn-cs"/>
            </a:endParaRPr>
          </a:p>
        </p:txBody>
      </p:sp>
      <p:pic>
        <p:nvPicPr>
          <p:cNvPr id="3076" name="Picture 4" descr="沁园春 长沙"/>
          <p:cNvPicPr>
            <a:picLocks noChangeAspect="1"/>
          </p:cNvPicPr>
          <p:nvPr/>
        </p:nvPicPr>
        <p:blipFill>
          <a:blip r:embed="rId1"/>
          <a:stretch>
            <a:fillRect/>
          </a:stretch>
        </p:blipFill>
        <p:spPr>
          <a:xfrm>
            <a:off x="0" y="642938"/>
            <a:ext cx="9144000" cy="5791200"/>
          </a:xfrm>
          <a:prstGeom prst="rect">
            <a:avLst/>
          </a:prstGeom>
          <a:noFill/>
          <a:ln w="9525">
            <a:noFill/>
          </a:ln>
        </p:spPr>
      </p:pic>
      <p:sp>
        <p:nvSpPr>
          <p:cNvPr id="3077" name="Text Box 5"/>
          <p:cNvSpPr txBox="1"/>
          <p:nvPr/>
        </p:nvSpPr>
        <p:spPr>
          <a:xfrm>
            <a:off x="1285875" y="685800"/>
            <a:ext cx="1108075" cy="4895850"/>
          </a:xfrm>
          <a:prstGeom prst="rect">
            <a:avLst/>
          </a:prstGeom>
          <a:solidFill>
            <a:srgbClr val="FF0000"/>
          </a:solidFill>
          <a:ln w="9525">
            <a:noFill/>
          </a:ln>
        </p:spPr>
        <p:txBody>
          <a:bodyPr vert="eaVert">
            <a:spAutoFit/>
          </a:bodyPr>
          <a:p>
            <a:r>
              <a:rPr lang="zh-CN" altLang="en-US" sz="6000" dirty="0">
                <a:solidFill>
                  <a:srgbClr val="FF0000"/>
                </a:solidFill>
                <a:latin typeface="Times New Roman" panose="02020603050405020304" charset="0"/>
                <a:ea typeface="方正舒体" pitchFamily="2" charset="-122"/>
                <a:hlinkClick r:id="rId2" action="ppaction://hlinkfile"/>
              </a:rPr>
              <a:t>沁园春</a:t>
            </a:r>
            <a:r>
              <a:rPr lang="zh-CN" altLang="en-US" sz="6000" dirty="0">
                <a:solidFill>
                  <a:srgbClr val="FF0000"/>
                </a:solidFill>
                <a:latin typeface="Times New Roman" panose="02020603050405020304" charset="0"/>
                <a:hlinkClick r:id="rId2" action="ppaction://hlinkfile"/>
              </a:rPr>
              <a:t>  </a:t>
            </a:r>
            <a:r>
              <a:rPr lang="zh-CN" altLang="en-US" sz="6000" dirty="0">
                <a:solidFill>
                  <a:srgbClr val="FF0000"/>
                </a:solidFill>
                <a:latin typeface="隶书" pitchFamily="49" charset="-122"/>
                <a:ea typeface="隶书" pitchFamily="49" charset="-122"/>
                <a:hlinkClick r:id="rId2" action="ppaction://hlinkfile"/>
              </a:rPr>
              <a:t>长沙</a:t>
            </a:r>
            <a:endParaRPr lang="zh-CN" altLang="en-US" sz="6000" dirty="0">
              <a:solidFill>
                <a:srgbClr val="FF0000"/>
              </a:solidFill>
              <a:latin typeface="隶书" pitchFamily="49" charset="-122"/>
              <a:ea typeface="隶书"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p:cNvSpPr>
          <p:nvPr>
            <p:ph idx="1"/>
          </p:nvPr>
        </p:nvSpPr>
        <p:spPr>
          <a:xfrm>
            <a:off x="304800" y="609600"/>
            <a:ext cx="8540750" cy="5638800"/>
          </a:xfrm>
          <a:ln/>
        </p:spPr>
        <p:txBody>
          <a:bodyPr vert="horz" wrap="square" lIns="91440" tIns="45720" rIns="91440" bIns="45720" anchor="t"/>
          <a:p>
            <a:pPr eaLnBrk="1" hangingPunct="1">
              <a:lnSpc>
                <a:spcPct val="90000"/>
              </a:lnSpc>
            </a:pPr>
            <a:r>
              <a:rPr lang="en-US" altLang="zh-CN" b="1" dirty="0">
                <a:solidFill>
                  <a:srgbClr val="FF0000"/>
                </a:solidFill>
              </a:rPr>
              <a:t>1920</a:t>
            </a:r>
            <a:r>
              <a:rPr lang="zh-CN" altLang="en-US" b="1" dirty="0">
                <a:solidFill>
                  <a:srgbClr val="FF0000"/>
                </a:solidFill>
              </a:rPr>
              <a:t>年</a:t>
            </a:r>
            <a:r>
              <a:rPr lang="zh-CN" altLang="en-US" b="1" dirty="0">
                <a:solidFill>
                  <a:schemeClr val="tx2"/>
                </a:solidFill>
              </a:rPr>
              <a:t>与何叔衡等创建了</a:t>
            </a:r>
            <a:r>
              <a:rPr lang="zh-CN" altLang="en-US" b="1" u="sng" dirty="0">
                <a:solidFill>
                  <a:schemeClr val="tx2"/>
                </a:solidFill>
              </a:rPr>
              <a:t>湖南共产主义小组</a:t>
            </a:r>
            <a:r>
              <a:rPr lang="zh-CN" altLang="en-US" b="1" dirty="0">
                <a:solidFill>
                  <a:schemeClr val="tx2"/>
                </a:solidFill>
              </a:rPr>
              <a:t>。</a:t>
            </a:r>
            <a:endParaRPr lang="zh-CN" altLang="en-US" b="1" dirty="0">
              <a:solidFill>
                <a:schemeClr val="tx2"/>
              </a:solidFill>
            </a:endParaRPr>
          </a:p>
          <a:p>
            <a:pPr eaLnBrk="1" hangingPunct="1">
              <a:lnSpc>
                <a:spcPct val="90000"/>
              </a:lnSpc>
            </a:pPr>
            <a:r>
              <a:rPr lang="en-US" altLang="zh-CN" b="1" dirty="0">
                <a:solidFill>
                  <a:srgbClr val="FF0000"/>
                </a:solidFill>
              </a:rPr>
              <a:t>1921</a:t>
            </a:r>
            <a:r>
              <a:rPr lang="zh-CN" altLang="en-US" b="1" dirty="0">
                <a:solidFill>
                  <a:srgbClr val="FF0000"/>
                </a:solidFill>
              </a:rPr>
              <a:t>年</a:t>
            </a:r>
            <a:r>
              <a:rPr lang="zh-CN" altLang="en-US" b="1" dirty="0">
                <a:solidFill>
                  <a:schemeClr val="tx2"/>
                </a:solidFill>
              </a:rPr>
              <a:t>共产党成立后，他又组建了中共湘区委员会并任书记。</a:t>
            </a:r>
            <a:endParaRPr lang="zh-CN" altLang="en-US" b="1" dirty="0">
              <a:solidFill>
                <a:schemeClr val="tx2"/>
              </a:solidFill>
            </a:endParaRPr>
          </a:p>
          <a:p>
            <a:pPr eaLnBrk="1" hangingPunct="1">
              <a:lnSpc>
                <a:spcPct val="90000"/>
              </a:lnSpc>
            </a:pPr>
            <a:endParaRPr lang="zh-CN" altLang="en-US" b="1" dirty="0">
              <a:solidFill>
                <a:schemeClr val="tx2"/>
              </a:solidFill>
            </a:endParaRPr>
          </a:p>
          <a:p>
            <a:pPr eaLnBrk="1" hangingPunct="1">
              <a:lnSpc>
                <a:spcPct val="90000"/>
              </a:lnSpc>
            </a:pPr>
            <a:r>
              <a:rPr lang="en-US" altLang="zh-CN" b="1" dirty="0">
                <a:solidFill>
                  <a:srgbClr val="FF0000"/>
                </a:solidFill>
              </a:rPr>
              <a:t>1923</a:t>
            </a:r>
            <a:r>
              <a:rPr lang="zh-CN" altLang="en-US" b="1" dirty="0">
                <a:solidFill>
                  <a:srgbClr val="FF0000"/>
                </a:solidFill>
              </a:rPr>
              <a:t>年</a:t>
            </a:r>
            <a:r>
              <a:rPr lang="zh-CN" altLang="en-US" b="1" dirty="0">
                <a:solidFill>
                  <a:schemeClr val="tx2"/>
                </a:solidFill>
              </a:rPr>
              <a:t>离开长沙到上海、广州等地从事革命活动，</a:t>
            </a:r>
            <a:endParaRPr lang="zh-CN" altLang="en-US" b="1" dirty="0">
              <a:solidFill>
                <a:schemeClr val="tx2"/>
              </a:solidFill>
            </a:endParaRPr>
          </a:p>
          <a:p>
            <a:pPr eaLnBrk="1" hangingPunct="1">
              <a:lnSpc>
                <a:spcPct val="90000"/>
              </a:lnSpc>
            </a:pPr>
            <a:r>
              <a:rPr lang="en-US" altLang="zh-CN" b="1" dirty="0">
                <a:solidFill>
                  <a:srgbClr val="FF0000"/>
                </a:solidFill>
              </a:rPr>
              <a:t>1925</a:t>
            </a:r>
            <a:r>
              <a:rPr lang="zh-CN" altLang="en-US" b="1" dirty="0">
                <a:solidFill>
                  <a:srgbClr val="FF0000"/>
                </a:solidFill>
              </a:rPr>
              <a:t>年</a:t>
            </a:r>
            <a:r>
              <a:rPr lang="zh-CN" altLang="en-US" b="1" dirty="0">
                <a:solidFill>
                  <a:schemeClr val="tx2"/>
                </a:solidFill>
              </a:rPr>
              <a:t>回湖南湘潭从事农民运动。同年秋，他经长沙转赴广州接办农民运动讲习所。在长沙，重游岳麓山、湘江这些读书时经常与朋友游聚的旧地，</a:t>
            </a:r>
            <a:r>
              <a:rPr lang="zh-CN" altLang="en-US" b="1" dirty="0">
                <a:solidFill>
                  <a:schemeClr val="tx2"/>
                </a:solidFill>
                <a:latin typeface="楷体_GB2312" pitchFamily="49" charset="-122"/>
              </a:rPr>
              <a:t>面对绚丽的秋景，回忆往昔的岁月，写下了这首气势磅礴的词</a:t>
            </a:r>
            <a:r>
              <a:rPr lang="zh-CN" altLang="en-US" b="1" dirty="0">
                <a:solidFill>
                  <a:schemeClr val="tx2"/>
                </a:solidFill>
              </a:rPr>
              <a:t>。</a:t>
            </a:r>
            <a:endParaRPr lang="zh-CN" altLang="en-US" b="1" dirty="0">
              <a:solidFill>
                <a:schemeClr val="tx2"/>
              </a:solidFill>
            </a:endParaRPr>
          </a:p>
          <a:p>
            <a:pPr eaLnBrk="1" hangingPunct="1">
              <a:lnSpc>
                <a:spcPct val="90000"/>
              </a:lnSpc>
            </a:pPr>
            <a:endParaRPr lang="en-US" altLang="zh-CN"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a:spLocks noGrp="1"/>
          </p:cNvSpPr>
          <p:nvPr>
            <p:ph idx="1"/>
          </p:nvPr>
        </p:nvSpPr>
        <p:spPr>
          <a:xfrm>
            <a:off x="0" y="1219200"/>
            <a:ext cx="8915400" cy="5181600"/>
          </a:xfrm>
          <a:ln/>
        </p:spPr>
        <p:txBody>
          <a:bodyPr vert="horz" wrap="square" lIns="91440" tIns="45720" rIns="91440" bIns="45720" anchor="t"/>
          <a:p>
            <a:pPr eaLnBrk="1" hangingPunct="1"/>
            <a:r>
              <a:rPr lang="zh-CN" altLang="en-US" b="1" dirty="0">
                <a:solidFill>
                  <a:schemeClr val="tx2"/>
                </a:solidFill>
                <a:latin typeface="宋体" panose="02010600030101010101" pitchFamily="2" charset="-122"/>
              </a:rPr>
              <a:t>这首词作于</a:t>
            </a:r>
            <a:r>
              <a:rPr lang="en-US" altLang="zh-CN" b="1" dirty="0">
                <a:solidFill>
                  <a:srgbClr val="FF0000"/>
                </a:solidFill>
                <a:latin typeface="宋体" panose="02010600030101010101" pitchFamily="2" charset="-122"/>
              </a:rPr>
              <a:t>1925</a:t>
            </a:r>
            <a:r>
              <a:rPr lang="zh-CN" altLang="en-US" b="1" dirty="0">
                <a:solidFill>
                  <a:srgbClr val="FF0000"/>
                </a:solidFill>
                <a:latin typeface="宋体" panose="02010600030101010101" pitchFamily="2" charset="-122"/>
              </a:rPr>
              <a:t>年</a:t>
            </a:r>
            <a:r>
              <a:rPr lang="zh-CN" altLang="en-US" b="1" dirty="0">
                <a:solidFill>
                  <a:schemeClr val="tx2"/>
                </a:solidFill>
                <a:latin typeface="宋体" panose="02010600030101010101" pitchFamily="2" charset="-122"/>
              </a:rPr>
              <a:t>。</a:t>
            </a:r>
            <a:r>
              <a:rPr lang="en-US" altLang="zh-CN" b="1" dirty="0">
                <a:solidFill>
                  <a:schemeClr val="tx2"/>
                </a:solidFill>
                <a:latin typeface="宋体" panose="02010600030101010101" pitchFamily="2" charset="-122"/>
              </a:rPr>
              <a:t>1925</a:t>
            </a:r>
            <a:r>
              <a:rPr lang="zh-CN" altLang="en-US" b="1" dirty="0">
                <a:solidFill>
                  <a:schemeClr val="tx2"/>
                </a:solidFill>
                <a:latin typeface="宋体" panose="02010600030101010101" pitchFamily="2" charset="-122"/>
              </a:rPr>
              <a:t>年，是</a:t>
            </a:r>
            <a:r>
              <a:rPr lang="zh-CN" altLang="en-US" b="1" dirty="0">
                <a:solidFill>
                  <a:srgbClr val="FF0000"/>
                </a:solidFill>
                <a:latin typeface="宋体" panose="02010600030101010101" pitchFamily="2" charset="-122"/>
              </a:rPr>
              <a:t>北伐战争</a:t>
            </a:r>
            <a:r>
              <a:rPr lang="zh-CN" altLang="en-US" b="1" dirty="0">
                <a:solidFill>
                  <a:schemeClr val="tx2"/>
                </a:solidFill>
                <a:latin typeface="宋体" panose="02010600030101010101" pitchFamily="2" charset="-122"/>
              </a:rPr>
              <a:t>开始的前一年，当时革命运动正蓬勃发展。</a:t>
            </a:r>
            <a:endParaRPr lang="zh-CN" altLang="en-US" b="1" dirty="0">
              <a:solidFill>
                <a:schemeClr val="tx2"/>
              </a:solidFill>
              <a:latin typeface="宋体" panose="02010600030101010101" pitchFamily="2" charset="-122"/>
            </a:endParaRPr>
          </a:p>
          <a:p>
            <a:pPr eaLnBrk="1" hangingPunct="1"/>
            <a:r>
              <a:rPr lang="zh-CN" altLang="en-US" b="1" dirty="0">
                <a:solidFill>
                  <a:srgbClr val="FF0000"/>
                </a:solidFill>
                <a:latin typeface="宋体" panose="02010600030101010101" pitchFamily="2" charset="-122"/>
              </a:rPr>
              <a:t>五卅运动、省港大罢工</a:t>
            </a:r>
            <a:r>
              <a:rPr lang="zh-CN" altLang="en-US" b="1" dirty="0">
                <a:solidFill>
                  <a:schemeClr val="tx2"/>
                </a:solidFill>
                <a:latin typeface="宋体" panose="02010600030101010101" pitchFamily="2" charset="-122"/>
              </a:rPr>
              <a:t>相继爆发，湖南、广东等地农民运动日益高涨。毛泽东直接领导了湖南农民运动，建立了农民协会，创建了党支部。同时，</a:t>
            </a:r>
            <a:r>
              <a:rPr lang="zh-CN" altLang="en-US" b="1" dirty="0">
                <a:solidFill>
                  <a:srgbClr val="FF0000"/>
                </a:solidFill>
                <a:latin typeface="宋体" panose="02010600030101010101" pitchFamily="2" charset="-122"/>
              </a:rPr>
              <a:t>国共两党的统一战线</a:t>
            </a:r>
            <a:r>
              <a:rPr lang="zh-CN" altLang="en-US" b="1" dirty="0">
                <a:solidFill>
                  <a:schemeClr val="tx2"/>
                </a:solidFill>
                <a:latin typeface="宋体" panose="02010600030101010101" pitchFamily="2" charset="-122"/>
              </a:rPr>
              <a:t>已经确立，</a:t>
            </a:r>
            <a:r>
              <a:rPr lang="zh-CN" altLang="en-US" b="1" dirty="0">
                <a:solidFill>
                  <a:srgbClr val="FF0000"/>
                </a:solidFill>
                <a:latin typeface="宋体" panose="02010600030101010101" pitchFamily="2" charset="-122"/>
              </a:rPr>
              <a:t>国民革命政府</a:t>
            </a:r>
            <a:r>
              <a:rPr lang="zh-CN" altLang="en-US" b="1" dirty="0">
                <a:solidFill>
                  <a:schemeClr val="tx2"/>
                </a:solidFill>
                <a:latin typeface="宋体" panose="02010600030101010101" pitchFamily="2" charset="-122"/>
              </a:rPr>
              <a:t>已在</a:t>
            </a:r>
            <a:r>
              <a:rPr lang="zh-CN" altLang="en-US" b="1" dirty="0">
                <a:solidFill>
                  <a:srgbClr val="FF0000"/>
                </a:solidFill>
                <a:latin typeface="宋体" panose="02010600030101010101" pitchFamily="2" charset="-122"/>
              </a:rPr>
              <a:t>广州</a:t>
            </a:r>
            <a:r>
              <a:rPr lang="zh-CN" altLang="en-US" b="1" dirty="0">
                <a:solidFill>
                  <a:schemeClr val="tx2"/>
                </a:solidFill>
                <a:latin typeface="宋体" panose="02010600030101010101" pitchFamily="2" charset="-122"/>
              </a:rPr>
              <a:t>正式成立。这年深秋，毛泽东去广州主持</a:t>
            </a:r>
            <a:r>
              <a:rPr lang="zh-CN" altLang="en-US" b="1" dirty="0">
                <a:solidFill>
                  <a:srgbClr val="FF0000"/>
                </a:solidFill>
                <a:latin typeface="宋体" panose="02010600030101010101" pitchFamily="2" charset="-122"/>
              </a:rPr>
              <a:t>农民运动讲习所</a:t>
            </a:r>
            <a:r>
              <a:rPr lang="zh-CN" altLang="en-US" b="1" dirty="0">
                <a:solidFill>
                  <a:schemeClr val="tx2"/>
                </a:solidFill>
                <a:latin typeface="宋体" panose="02010600030101010101" pitchFamily="2" charset="-122"/>
              </a:rPr>
              <a:t>，途经长沙，这时湖南省长赵恒惕再次通缉毛泽东，这首词大概是毛泽东离开长沙时所作。</a:t>
            </a:r>
            <a:endParaRPr lang="zh-CN" altLang="en-US" b="1" dirty="0">
              <a:solidFill>
                <a:schemeClr val="tx2"/>
              </a:solidFill>
              <a:latin typeface="宋体" panose="02010600030101010101" pitchFamily="2" charset="-122"/>
            </a:endParaRPr>
          </a:p>
          <a:p>
            <a:pPr eaLnBrk="1" hangingPunct="1"/>
            <a:endParaRPr lang="en-US" altLang="zh-CN" b="1" dirty="0">
              <a:solidFill>
                <a:schemeClr val="tx2"/>
              </a:solidFill>
              <a:latin typeface="宋体" panose="02010600030101010101" pitchFamily="2" charset="-122"/>
            </a:endParaRPr>
          </a:p>
        </p:txBody>
      </p:sp>
      <p:sp>
        <p:nvSpPr>
          <p:cNvPr id="13315" name="Rectangle 4"/>
          <p:cNvSpPr>
            <a:spLocks noGrp="1" noRot="1"/>
          </p:cNvSpPr>
          <p:nvPr>
            <p:ph type="title"/>
          </p:nvPr>
        </p:nvSpPr>
        <p:spPr>
          <a:xfrm>
            <a:off x="304800" y="304800"/>
            <a:ext cx="8540750" cy="1143000"/>
          </a:xfrm>
          <a:ln/>
        </p:spPr>
        <p:txBody>
          <a:bodyPr vert="horz" wrap="square" lIns="91440" tIns="45720" rIns="91440" bIns="45720" anchor="ctr"/>
          <a:p>
            <a:pPr eaLnBrk="1" hangingPunct="1"/>
            <a:r>
              <a:rPr lang="zh-CN" altLang="en-US" sz="4000" b="1" u="sng" dirty="0">
                <a:solidFill>
                  <a:srgbClr val="FF0000"/>
                </a:solidFill>
                <a:ea typeface="楷体_GB2312" pitchFamily="49" charset="-122"/>
              </a:rPr>
              <a:t>时代背景</a:t>
            </a:r>
            <a:endParaRPr lang="zh-CN" altLang="en-US" sz="4000" b="1" u="sng" dirty="0">
              <a:solidFill>
                <a:srgbClr val="FF0000"/>
              </a:solidFill>
              <a:ea typeface="楷体_GB2312"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13" descr="图片1"/>
          <p:cNvPicPr>
            <a:picLocks noChangeAspect="1"/>
          </p:cNvPicPr>
          <p:nvPr/>
        </p:nvPicPr>
        <p:blipFill>
          <a:blip r:embed="rId1"/>
          <a:stretch>
            <a:fillRect/>
          </a:stretch>
        </p:blipFill>
        <p:spPr>
          <a:xfrm>
            <a:off x="0" y="0"/>
            <a:ext cx="9144000" cy="6753225"/>
          </a:xfrm>
          <a:prstGeom prst="rect">
            <a:avLst/>
          </a:prstGeom>
          <a:noFill/>
          <a:ln w="9525">
            <a:noFill/>
          </a:ln>
        </p:spPr>
      </p:pic>
      <p:sp>
        <p:nvSpPr>
          <p:cNvPr id="2" name="Rectangle 2"/>
          <p:cNvSpPr>
            <a:spLocks noGrp="1"/>
          </p:cNvSpPr>
          <p:nvPr>
            <p:ph type="ctrTitle"/>
          </p:nvPr>
        </p:nvSpPr>
        <p:spPr>
          <a:xfrm>
            <a:off x="914400" y="0"/>
            <a:ext cx="7543800" cy="6324600"/>
          </a:xfrm>
          <a:ln/>
        </p:spPr>
        <p:txBody>
          <a:bodyPr vert="horz" wrap="square" lIns="91440" tIns="45720" rIns="91440" bIns="45720" anchor="ctr"/>
          <a:p>
            <a:pPr algn="l" eaLnBrk="1" hangingPunct="1">
              <a:lnSpc>
                <a:spcPct val="130000"/>
              </a:lnSpc>
              <a:buClrTx/>
              <a:buSzTx/>
              <a:buFontTx/>
            </a:pPr>
            <a:r>
              <a:rPr lang="zh-CN" altLang="en-US" b="1" u="sng" dirty="0"/>
              <a:t>沁</a:t>
            </a:r>
            <a:r>
              <a:rPr lang="zh-CN" altLang="en-US" b="1" dirty="0"/>
              <a:t>园春</a:t>
            </a:r>
            <a:br>
              <a:rPr lang="zh-CN" altLang="en-US" b="1" u="sng" dirty="0"/>
            </a:br>
            <a:r>
              <a:rPr lang="zh-CN" altLang="en-US" b="1" u="sng" dirty="0"/>
              <a:t>橘</a:t>
            </a:r>
            <a:r>
              <a:rPr lang="zh-CN" altLang="en-US" b="1" dirty="0"/>
              <a:t>子洲</a:t>
            </a:r>
            <a:br>
              <a:rPr lang="en-US" altLang="zh-CN" b="1" dirty="0"/>
            </a:br>
            <a:r>
              <a:rPr lang="zh-CN" altLang="en-US" b="1" u="sng" dirty="0"/>
              <a:t>舸</a:t>
            </a:r>
            <a:br>
              <a:rPr lang="en-US" altLang="zh-CN" b="1" dirty="0"/>
            </a:br>
            <a:r>
              <a:rPr lang="zh-CN" altLang="en-US" b="1" u="sng" dirty="0"/>
              <a:t>怅寥廓</a:t>
            </a:r>
            <a:br>
              <a:rPr lang="en-US" altLang="zh-CN" b="1" dirty="0"/>
            </a:br>
            <a:r>
              <a:rPr lang="zh-CN" altLang="en-US" b="1" u="sng" dirty="0"/>
              <a:t>峥嵘</a:t>
            </a:r>
            <a:r>
              <a:rPr lang="zh-CN" altLang="en-US" b="1" dirty="0"/>
              <a:t> </a:t>
            </a:r>
            <a:br>
              <a:rPr lang="en-US" altLang="zh-CN" b="1" dirty="0"/>
            </a:br>
            <a:r>
              <a:rPr lang="zh-CN" altLang="en-US" b="1" dirty="0"/>
              <a:t>挥</a:t>
            </a:r>
            <a:r>
              <a:rPr lang="zh-CN" altLang="en-US" b="1" u="sng" dirty="0"/>
              <a:t>斥</a:t>
            </a:r>
            <a:r>
              <a:rPr lang="zh-CN" altLang="en-US" b="1" dirty="0"/>
              <a:t>                        方</a:t>
            </a:r>
            <a:r>
              <a:rPr lang="zh-CN" altLang="en-US" b="1" u="sng" dirty="0"/>
              <a:t>遒</a:t>
            </a:r>
            <a:r>
              <a:rPr lang="zh-CN" altLang="en-US" b="1" dirty="0"/>
              <a:t> </a:t>
            </a:r>
            <a:br>
              <a:rPr lang="en-US" altLang="zh-CN" b="1" dirty="0"/>
            </a:br>
            <a:r>
              <a:rPr lang="zh-CN" altLang="en-US" b="1" dirty="0"/>
              <a:t>浪</a:t>
            </a:r>
            <a:r>
              <a:rPr lang="zh-CN" altLang="en-US" b="1" u="sng" dirty="0"/>
              <a:t>遏</a:t>
            </a:r>
            <a:r>
              <a:rPr lang="zh-CN" altLang="en-US" b="1" dirty="0"/>
              <a:t>                        飞舟</a:t>
            </a:r>
            <a:endParaRPr lang="zh-CN" altLang="en-US" b="1" dirty="0"/>
          </a:p>
        </p:txBody>
      </p:sp>
      <p:sp>
        <p:nvSpPr>
          <p:cNvPr id="14340" name="Text Box 4"/>
          <p:cNvSpPr txBox="1"/>
          <p:nvPr/>
        </p:nvSpPr>
        <p:spPr>
          <a:xfrm>
            <a:off x="1828800" y="5029200"/>
            <a:ext cx="1692275" cy="457200"/>
          </a:xfrm>
          <a:prstGeom prst="rect">
            <a:avLst/>
          </a:prstGeom>
          <a:noFill/>
          <a:ln w="12700">
            <a:noFill/>
          </a:ln>
        </p:spPr>
        <p:txBody>
          <a:bodyPr>
            <a:spAutoFit/>
          </a:bodyPr>
          <a:p>
            <a:pPr algn="l">
              <a:spcBef>
                <a:spcPct val="0"/>
              </a:spcBef>
            </a:pPr>
            <a:endParaRPr lang="zh-CN" altLang="en-US" sz="2400" b="0" dirty="0">
              <a:latin typeface="Times New Roman" panose="02020603050405020304" charset="0"/>
            </a:endParaRPr>
          </a:p>
        </p:txBody>
      </p:sp>
      <p:sp>
        <p:nvSpPr>
          <p:cNvPr id="14341" name="Text Box 5"/>
          <p:cNvSpPr txBox="1"/>
          <p:nvPr/>
        </p:nvSpPr>
        <p:spPr>
          <a:xfrm>
            <a:off x="3048000" y="228600"/>
            <a:ext cx="1143000" cy="1616075"/>
          </a:xfrm>
          <a:prstGeom prst="rect">
            <a:avLst/>
          </a:prstGeom>
          <a:noFill/>
          <a:ln w="12700">
            <a:noFill/>
          </a:ln>
        </p:spPr>
        <p:txBody>
          <a:bodyPr>
            <a:spAutoFit/>
          </a:bodyPr>
          <a:p>
            <a:pPr algn="l"/>
            <a:r>
              <a:rPr lang="en-US" altLang="zh-CN" sz="4000" b="0" dirty="0">
                <a:solidFill>
                  <a:schemeClr val="tx2"/>
                </a:solidFill>
                <a:latin typeface="Times New Roman" panose="02020603050405020304" charset="0"/>
              </a:rPr>
              <a:t>qìn</a:t>
            </a:r>
            <a:endParaRPr lang="en-US" altLang="zh-CN" sz="4000" b="0" dirty="0">
              <a:solidFill>
                <a:schemeClr val="tx2"/>
              </a:solidFill>
              <a:latin typeface="Times New Roman" panose="02020603050405020304" charset="0"/>
            </a:endParaRPr>
          </a:p>
          <a:p>
            <a:pPr algn="l"/>
            <a:r>
              <a:rPr lang="en-US" altLang="zh-CN" sz="4000" b="0" dirty="0">
                <a:solidFill>
                  <a:schemeClr val="tx2"/>
                </a:solidFill>
                <a:latin typeface="Times New Roman" panose="02020603050405020304" charset="0"/>
              </a:rPr>
              <a:t>jú</a:t>
            </a:r>
            <a:endParaRPr lang="zh-CN" altLang="en-US" sz="4000" b="0" dirty="0">
              <a:solidFill>
                <a:schemeClr val="tx2"/>
              </a:solidFill>
              <a:latin typeface="Times New Roman" panose="02020603050405020304" charset="0"/>
            </a:endParaRPr>
          </a:p>
        </p:txBody>
      </p:sp>
      <p:sp>
        <p:nvSpPr>
          <p:cNvPr id="14342" name="Text Box 6"/>
          <p:cNvSpPr txBox="1"/>
          <p:nvPr/>
        </p:nvSpPr>
        <p:spPr>
          <a:xfrm>
            <a:off x="2971800" y="1905000"/>
            <a:ext cx="1600200" cy="762000"/>
          </a:xfrm>
          <a:prstGeom prst="rect">
            <a:avLst/>
          </a:prstGeom>
          <a:noFill/>
          <a:ln w="12700">
            <a:noFill/>
          </a:ln>
        </p:spPr>
        <p:txBody>
          <a:bodyPr>
            <a:spAutoFit/>
          </a:bodyPr>
          <a:p>
            <a:pPr algn="l"/>
            <a:r>
              <a:rPr lang="en-US" altLang="zh-CN" sz="4400" b="0" dirty="0">
                <a:solidFill>
                  <a:schemeClr val="tx2"/>
                </a:solidFill>
                <a:latin typeface="Times New Roman" panose="02020603050405020304" charset="0"/>
              </a:rPr>
              <a:t>gě</a:t>
            </a:r>
            <a:endParaRPr lang="zh-CN" altLang="en-US" sz="4400" b="0" dirty="0">
              <a:solidFill>
                <a:schemeClr val="tx2"/>
              </a:solidFill>
              <a:latin typeface="Times New Roman" panose="02020603050405020304" charset="0"/>
            </a:endParaRPr>
          </a:p>
        </p:txBody>
      </p:sp>
      <p:sp>
        <p:nvSpPr>
          <p:cNvPr id="14344" name="Text Box 8"/>
          <p:cNvSpPr txBox="1"/>
          <p:nvPr/>
        </p:nvSpPr>
        <p:spPr>
          <a:xfrm>
            <a:off x="2819400" y="2819400"/>
            <a:ext cx="3657600" cy="762000"/>
          </a:xfrm>
          <a:prstGeom prst="rect">
            <a:avLst/>
          </a:prstGeom>
          <a:noFill/>
          <a:ln w="12700">
            <a:noFill/>
          </a:ln>
        </p:spPr>
        <p:txBody>
          <a:bodyPr>
            <a:spAutoFit/>
          </a:bodyPr>
          <a:p>
            <a:pPr algn="l"/>
            <a:r>
              <a:rPr lang="en-US" altLang="zh-CN" sz="4400" b="0" dirty="0">
                <a:solidFill>
                  <a:schemeClr val="tx2"/>
                </a:solidFill>
                <a:latin typeface="Times New Roman" panose="02020603050405020304" charset="0"/>
              </a:rPr>
              <a:t>chàng liáo kuò</a:t>
            </a:r>
            <a:endParaRPr lang="zh-CN" altLang="en-US" sz="4400" b="0" dirty="0">
              <a:solidFill>
                <a:schemeClr val="tx2"/>
              </a:solidFill>
              <a:latin typeface="Times New Roman" panose="02020603050405020304" charset="0"/>
            </a:endParaRPr>
          </a:p>
        </p:txBody>
      </p:sp>
      <p:sp>
        <p:nvSpPr>
          <p:cNvPr id="14345" name="Text Box 9"/>
          <p:cNvSpPr txBox="1"/>
          <p:nvPr/>
        </p:nvSpPr>
        <p:spPr>
          <a:xfrm>
            <a:off x="2590800" y="3657600"/>
            <a:ext cx="3733800" cy="762000"/>
          </a:xfrm>
          <a:prstGeom prst="rect">
            <a:avLst/>
          </a:prstGeom>
          <a:noFill/>
          <a:ln w="12700">
            <a:noFill/>
          </a:ln>
        </p:spPr>
        <p:txBody>
          <a:bodyPr>
            <a:spAutoFit/>
          </a:bodyPr>
          <a:p>
            <a:pPr algn="l"/>
            <a:r>
              <a:rPr lang="en-US" altLang="zh-CN" sz="4400" b="0" dirty="0">
                <a:solidFill>
                  <a:schemeClr val="tx2"/>
                </a:solidFill>
                <a:latin typeface="Times New Roman" panose="02020603050405020304" charset="0"/>
              </a:rPr>
              <a:t>zhēng róng</a:t>
            </a:r>
            <a:endParaRPr lang="zh-CN" altLang="en-US" sz="4400" b="0" dirty="0">
              <a:solidFill>
                <a:schemeClr val="tx2"/>
              </a:solidFill>
              <a:latin typeface="Times New Roman" panose="02020603050405020304" charset="0"/>
            </a:endParaRPr>
          </a:p>
        </p:txBody>
      </p:sp>
      <p:sp>
        <p:nvSpPr>
          <p:cNvPr id="14346" name="Text Box 10"/>
          <p:cNvSpPr txBox="1"/>
          <p:nvPr/>
        </p:nvSpPr>
        <p:spPr>
          <a:xfrm>
            <a:off x="2514600" y="4572000"/>
            <a:ext cx="990600" cy="762000"/>
          </a:xfrm>
          <a:prstGeom prst="rect">
            <a:avLst/>
          </a:prstGeom>
          <a:noFill/>
          <a:ln w="12700">
            <a:noFill/>
          </a:ln>
        </p:spPr>
        <p:txBody>
          <a:bodyPr>
            <a:spAutoFit/>
          </a:bodyPr>
          <a:p>
            <a:pPr algn="l"/>
            <a:r>
              <a:rPr lang="en-US" altLang="zh-CN" sz="4400" b="0" dirty="0">
                <a:solidFill>
                  <a:schemeClr val="tx2"/>
                </a:solidFill>
                <a:latin typeface="Times New Roman" panose="02020603050405020304" charset="0"/>
              </a:rPr>
              <a:t>chì</a:t>
            </a:r>
            <a:endParaRPr lang="zh-CN" altLang="en-US" sz="4400" b="0" dirty="0">
              <a:solidFill>
                <a:schemeClr val="tx2"/>
              </a:solidFill>
              <a:latin typeface="Times New Roman" panose="02020603050405020304" charset="0"/>
            </a:endParaRPr>
          </a:p>
        </p:txBody>
      </p:sp>
      <p:sp>
        <p:nvSpPr>
          <p:cNvPr id="14347" name="Text Box 11"/>
          <p:cNvSpPr txBox="1"/>
          <p:nvPr/>
        </p:nvSpPr>
        <p:spPr>
          <a:xfrm>
            <a:off x="6781800" y="4495800"/>
            <a:ext cx="1371600" cy="762000"/>
          </a:xfrm>
          <a:prstGeom prst="rect">
            <a:avLst/>
          </a:prstGeom>
          <a:noFill/>
          <a:ln w="12700">
            <a:noFill/>
          </a:ln>
        </p:spPr>
        <p:txBody>
          <a:bodyPr>
            <a:spAutoFit/>
          </a:bodyPr>
          <a:p>
            <a:pPr algn="l"/>
            <a:r>
              <a:rPr lang="en-US" altLang="zh-CN" sz="4400" b="0" dirty="0">
                <a:solidFill>
                  <a:schemeClr val="tx2"/>
                </a:solidFill>
                <a:latin typeface="Times New Roman" panose="02020603050405020304" charset="0"/>
              </a:rPr>
              <a:t>qiú</a:t>
            </a:r>
            <a:endParaRPr lang="zh-CN" altLang="en-US" sz="4400" b="0" dirty="0">
              <a:solidFill>
                <a:schemeClr val="tx2"/>
              </a:solidFill>
              <a:latin typeface="Times New Roman" panose="02020603050405020304" charset="0"/>
            </a:endParaRPr>
          </a:p>
        </p:txBody>
      </p:sp>
      <p:sp>
        <p:nvSpPr>
          <p:cNvPr id="14348" name="Text Box 12"/>
          <p:cNvSpPr txBox="1"/>
          <p:nvPr/>
        </p:nvSpPr>
        <p:spPr>
          <a:xfrm>
            <a:off x="2667000" y="5410200"/>
            <a:ext cx="685800" cy="762000"/>
          </a:xfrm>
          <a:prstGeom prst="rect">
            <a:avLst/>
          </a:prstGeom>
          <a:noFill/>
          <a:ln w="12700">
            <a:noFill/>
          </a:ln>
        </p:spPr>
        <p:txBody>
          <a:bodyPr>
            <a:spAutoFit/>
          </a:bodyPr>
          <a:p>
            <a:pPr algn="l"/>
            <a:r>
              <a:rPr lang="en-US" altLang="zh-CN" sz="4400" b="0" dirty="0">
                <a:solidFill>
                  <a:schemeClr val="tx2"/>
                </a:solidFill>
                <a:latin typeface="Times New Roman" panose="02020603050405020304" charset="0"/>
              </a:rPr>
              <a:t>è</a:t>
            </a:r>
            <a:endParaRPr lang="zh-CN" altLang="en-US" sz="4400" b="0" dirty="0">
              <a:solidFill>
                <a:schemeClr val="tx2"/>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charRg st="0" end="77"/>
                                            </p:txEl>
                                          </p:spTgt>
                                        </p:tgtEl>
                                        <p:attrNameLst>
                                          <p:attrName>style.visibility</p:attrName>
                                        </p:attrNameLst>
                                      </p:cBhvr>
                                      <p:to>
                                        <p:strVal val="visible"/>
                                      </p:to>
                                    </p:set>
                                    <p:animEffect transition="in" filter="dissolve">
                                      <p:cBhvr>
                                        <p:cTn id="7" dur="500"/>
                                        <p:tgtEl>
                                          <p:spTgt spid="2">
                                            <p:txEl>
                                              <p:charRg st="0" end="7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xEl>
                                              <p:charRg st="0" end="4"/>
                                            </p:txEl>
                                          </p:spTgt>
                                        </p:tgtEl>
                                        <p:attrNameLst>
                                          <p:attrName>style.visibility</p:attrName>
                                        </p:attrNameLst>
                                      </p:cBhvr>
                                      <p:to>
                                        <p:strVal val="visible"/>
                                      </p:to>
                                    </p:set>
                                    <p:animEffect transition="in" filter="dissolve">
                                      <p:cBhvr>
                                        <p:cTn id="12" dur="500"/>
                                        <p:tgtEl>
                                          <p:spTgt spid="14341">
                                            <p:txEl>
                                              <p:charRg st="0"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1">
                                            <p:txEl>
                                              <p:charRg st="4" end="7"/>
                                            </p:txEl>
                                          </p:spTgt>
                                        </p:tgtEl>
                                        <p:attrNameLst>
                                          <p:attrName>style.visibility</p:attrName>
                                        </p:attrNameLst>
                                      </p:cBhvr>
                                      <p:to>
                                        <p:strVal val="visible"/>
                                      </p:to>
                                    </p:set>
                                    <p:animEffect transition="in" filter="dissolve">
                                      <p:cBhvr>
                                        <p:cTn id="17" dur="500"/>
                                        <p:tgtEl>
                                          <p:spTgt spid="14341">
                                            <p:txEl>
                                              <p:charRg st="4"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2">
                                            <p:txEl>
                                              <p:charRg st="0" end="3"/>
                                            </p:txEl>
                                          </p:spTgt>
                                        </p:tgtEl>
                                        <p:attrNameLst>
                                          <p:attrName>style.visibility</p:attrName>
                                        </p:attrNameLst>
                                      </p:cBhvr>
                                      <p:to>
                                        <p:strVal val="visible"/>
                                      </p:to>
                                    </p:set>
                                    <p:animEffect transition="in" filter="dissolve">
                                      <p:cBhvr>
                                        <p:cTn id="22" dur="500"/>
                                        <p:tgtEl>
                                          <p:spTgt spid="14342">
                                            <p:txEl>
                                              <p:charRg st="0"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4">
                                            <p:txEl>
                                              <p:charRg st="0" end="15"/>
                                            </p:txEl>
                                          </p:spTgt>
                                        </p:tgtEl>
                                        <p:attrNameLst>
                                          <p:attrName>style.visibility</p:attrName>
                                        </p:attrNameLst>
                                      </p:cBhvr>
                                      <p:to>
                                        <p:strVal val="visible"/>
                                      </p:to>
                                    </p:set>
                                    <p:animEffect transition="in" filter="dissolve">
                                      <p:cBhvr>
                                        <p:cTn id="27" dur="500"/>
                                        <p:tgtEl>
                                          <p:spTgt spid="14344">
                                            <p:txEl>
                                              <p:charRg st="0"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45">
                                            <p:txEl>
                                              <p:charRg st="0" end="11"/>
                                            </p:txEl>
                                          </p:spTgt>
                                        </p:tgtEl>
                                        <p:attrNameLst>
                                          <p:attrName>style.visibility</p:attrName>
                                        </p:attrNameLst>
                                      </p:cBhvr>
                                      <p:to>
                                        <p:strVal val="visible"/>
                                      </p:to>
                                    </p:set>
                                    <p:animEffect transition="in" filter="dissolve">
                                      <p:cBhvr>
                                        <p:cTn id="32" dur="500"/>
                                        <p:tgtEl>
                                          <p:spTgt spid="14345">
                                            <p:txEl>
                                              <p:charRg st="0"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46">
                                            <p:txEl>
                                              <p:charRg st="0" end="4"/>
                                            </p:txEl>
                                          </p:spTgt>
                                        </p:tgtEl>
                                        <p:attrNameLst>
                                          <p:attrName>style.visibility</p:attrName>
                                        </p:attrNameLst>
                                      </p:cBhvr>
                                      <p:to>
                                        <p:strVal val="visible"/>
                                      </p:to>
                                    </p:set>
                                    <p:animEffect transition="in" filter="dissolve">
                                      <p:cBhvr>
                                        <p:cTn id="37" dur="500"/>
                                        <p:tgtEl>
                                          <p:spTgt spid="14346">
                                            <p:txEl>
                                              <p:charRg st="0"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47">
                                            <p:txEl>
                                              <p:charRg st="0" end="4"/>
                                            </p:txEl>
                                          </p:spTgt>
                                        </p:tgtEl>
                                        <p:attrNameLst>
                                          <p:attrName>style.visibility</p:attrName>
                                        </p:attrNameLst>
                                      </p:cBhvr>
                                      <p:to>
                                        <p:strVal val="visible"/>
                                      </p:to>
                                    </p:set>
                                    <p:animEffect transition="in" filter="dissolve">
                                      <p:cBhvr>
                                        <p:cTn id="42" dur="500"/>
                                        <p:tgtEl>
                                          <p:spTgt spid="14347">
                                            <p:txEl>
                                              <p:charRg st="0"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48">
                                            <p:txEl>
                                              <p:charRg st="0" end="2"/>
                                            </p:txEl>
                                          </p:spTgt>
                                        </p:tgtEl>
                                        <p:attrNameLst>
                                          <p:attrName>style.visibility</p:attrName>
                                        </p:attrNameLst>
                                      </p:cBhvr>
                                      <p:to>
                                        <p:strVal val="visible"/>
                                      </p:to>
                                    </p:set>
                                    <p:animEffect transition="in" filter="dissolve">
                                      <p:cBhvr>
                                        <p:cTn id="47" dur="500"/>
                                        <p:tgtEl>
                                          <p:spTgt spid="14348">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341" grpId="0" build="p"/>
      <p:bldP spid="14342" grpId="0" build="p"/>
      <p:bldP spid="14344" grpId="0" build="p"/>
      <p:bldP spid="14345" grpId="0" build="p"/>
      <p:bldP spid="14346" grpId="0" build="p"/>
      <p:bldP spid="14347" grpId="0" build="p"/>
      <p:bldP spid="1434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descr="E:\李秀飞\李秀飞课件\图片\图片1.jpg"/>
          <p:cNvPicPr>
            <a:picLocks noChangeAspect="1"/>
          </p:cNvPicPr>
          <p:nvPr/>
        </p:nvPicPr>
        <p:blipFill>
          <a:blip r:embed="rId1"/>
          <a:stretch>
            <a:fillRect/>
          </a:stretch>
        </p:blipFill>
        <p:spPr>
          <a:xfrm>
            <a:off x="0" y="0"/>
            <a:ext cx="9144000" cy="6753225"/>
          </a:xfrm>
          <a:prstGeom prst="rect">
            <a:avLst/>
          </a:prstGeom>
          <a:noFill/>
          <a:ln w="9525">
            <a:noFill/>
          </a:ln>
        </p:spPr>
      </p:pic>
      <p:sp>
        <p:nvSpPr>
          <p:cNvPr id="15363" name="Text Box 3"/>
          <p:cNvSpPr txBox="1"/>
          <p:nvPr/>
        </p:nvSpPr>
        <p:spPr>
          <a:xfrm>
            <a:off x="457200" y="423863"/>
            <a:ext cx="1905000" cy="5702300"/>
          </a:xfrm>
          <a:prstGeom prst="rect">
            <a:avLst/>
          </a:prstGeom>
          <a:noFill/>
          <a:ln w="12700">
            <a:noFill/>
          </a:ln>
        </p:spPr>
        <p:txBody>
          <a:bodyPr>
            <a:spAutoFit/>
          </a:bodyPr>
          <a:p>
            <a:pPr algn="l"/>
            <a:r>
              <a:rPr lang="zh-CN" altLang="en-US" sz="3200" dirty="0">
                <a:latin typeface="Times New Roman" panose="02020603050405020304" charset="0"/>
              </a:rPr>
              <a:t>北</a:t>
            </a:r>
            <a:endParaRPr lang="zh-CN" altLang="en-US" sz="3200" dirty="0">
              <a:latin typeface="Times New Roman" panose="02020603050405020304" charset="0"/>
            </a:endParaRPr>
          </a:p>
          <a:p>
            <a:pPr algn="l"/>
            <a:r>
              <a:rPr lang="zh-CN" altLang="en-US" sz="3200" dirty="0">
                <a:solidFill>
                  <a:schemeClr val="tx2"/>
                </a:solidFill>
                <a:latin typeface="Times New Roman" panose="02020603050405020304" charset="0"/>
              </a:rPr>
              <a:t>怅</a:t>
            </a:r>
            <a:endParaRPr lang="zh-CN" altLang="en-US" sz="3200" dirty="0">
              <a:solidFill>
                <a:schemeClr val="tx2"/>
              </a:solidFill>
              <a:latin typeface="Times New Roman" panose="02020603050405020304" charset="0"/>
            </a:endParaRPr>
          </a:p>
          <a:p>
            <a:pPr algn="l"/>
            <a:r>
              <a:rPr lang="zh-CN" altLang="en-US" sz="3200" dirty="0">
                <a:solidFill>
                  <a:schemeClr val="tx2"/>
                </a:solidFill>
                <a:latin typeface="Times New Roman" panose="02020603050405020304" charset="0"/>
              </a:rPr>
              <a:t>寥廓</a:t>
            </a:r>
            <a:endParaRPr lang="zh-CN" altLang="en-US" sz="3200" dirty="0">
              <a:solidFill>
                <a:schemeClr val="tx2"/>
              </a:solidFill>
              <a:latin typeface="Times New Roman" panose="02020603050405020304" charset="0"/>
            </a:endParaRPr>
          </a:p>
          <a:p>
            <a:pPr algn="l"/>
            <a:r>
              <a:rPr lang="zh-CN" altLang="en-US" sz="3200" dirty="0">
                <a:solidFill>
                  <a:schemeClr val="tx2"/>
                </a:solidFill>
                <a:latin typeface="Times New Roman" panose="02020603050405020304" charset="0"/>
              </a:rPr>
              <a:t>峥嵘岁月</a:t>
            </a:r>
            <a:endParaRPr lang="zh-CN" altLang="en-US" sz="3200" dirty="0">
              <a:solidFill>
                <a:schemeClr val="tx2"/>
              </a:solidFill>
              <a:latin typeface="Times New Roman" panose="02020603050405020304" charset="0"/>
            </a:endParaRPr>
          </a:p>
          <a:p>
            <a:pPr algn="l"/>
            <a:r>
              <a:rPr lang="zh-CN" altLang="en-US" sz="3200" dirty="0">
                <a:solidFill>
                  <a:schemeClr val="tx2"/>
                </a:solidFill>
                <a:latin typeface="Times New Roman" panose="02020603050405020304" charset="0"/>
              </a:rPr>
              <a:t>挥斥方遒</a:t>
            </a:r>
            <a:endParaRPr lang="zh-CN" altLang="en-US" sz="3200" dirty="0">
              <a:solidFill>
                <a:schemeClr val="tx2"/>
              </a:solidFill>
              <a:latin typeface="Times New Roman" panose="02020603050405020304" charset="0"/>
            </a:endParaRPr>
          </a:p>
          <a:p>
            <a:pPr algn="l"/>
            <a:r>
              <a:rPr lang="zh-CN" altLang="en-US" sz="3200" dirty="0">
                <a:solidFill>
                  <a:schemeClr val="tx2"/>
                </a:solidFill>
                <a:latin typeface="Times New Roman" panose="02020603050405020304" charset="0"/>
              </a:rPr>
              <a:t>指点江山</a:t>
            </a:r>
            <a:endParaRPr lang="zh-CN" altLang="en-US" sz="3200" dirty="0">
              <a:solidFill>
                <a:schemeClr val="tx2"/>
              </a:solidFill>
              <a:latin typeface="Times New Roman" panose="02020603050405020304" charset="0"/>
            </a:endParaRPr>
          </a:p>
          <a:p>
            <a:pPr algn="l"/>
            <a:r>
              <a:rPr lang="zh-CN" altLang="en-US" sz="3200" dirty="0">
                <a:solidFill>
                  <a:schemeClr val="tx2"/>
                </a:solidFill>
                <a:latin typeface="Times New Roman" panose="02020603050405020304" charset="0"/>
              </a:rPr>
              <a:t>激扬文字</a:t>
            </a:r>
            <a:endParaRPr lang="zh-CN" altLang="en-US" sz="3200" dirty="0">
              <a:solidFill>
                <a:schemeClr val="tx2"/>
              </a:solidFill>
              <a:latin typeface="Times New Roman" panose="02020603050405020304" charset="0"/>
            </a:endParaRPr>
          </a:p>
          <a:p>
            <a:pPr algn="l"/>
            <a:r>
              <a:rPr lang="zh-CN" altLang="en-US" sz="3200" dirty="0">
                <a:latin typeface="Times New Roman" panose="02020603050405020304" charset="0"/>
              </a:rPr>
              <a:t>粪土</a:t>
            </a:r>
            <a:endParaRPr lang="zh-CN" altLang="en-US" sz="3200" dirty="0">
              <a:latin typeface="Times New Roman" panose="02020603050405020304" charset="0"/>
            </a:endParaRPr>
          </a:p>
        </p:txBody>
      </p:sp>
      <p:sp>
        <p:nvSpPr>
          <p:cNvPr id="92164" name="Text Box 4"/>
          <p:cNvSpPr txBox="1"/>
          <p:nvPr/>
        </p:nvSpPr>
        <p:spPr>
          <a:xfrm>
            <a:off x="2590800" y="3581400"/>
            <a:ext cx="6096000" cy="2867025"/>
          </a:xfrm>
          <a:prstGeom prst="rect">
            <a:avLst/>
          </a:prstGeom>
          <a:noFill/>
          <a:ln w="12700">
            <a:noFill/>
          </a:ln>
        </p:spPr>
        <p:txBody>
          <a:bodyPr>
            <a:spAutoFit/>
          </a:bodyPr>
          <a:p>
            <a:pPr algn="l"/>
            <a:endParaRPr lang="zh-CN" altLang="en-US" sz="3200" dirty="0">
              <a:latin typeface="Times New Roman" panose="02020603050405020304" charset="0"/>
            </a:endParaRPr>
          </a:p>
          <a:p>
            <a:pPr algn="l"/>
            <a:endParaRPr lang="zh-CN" altLang="en-US" sz="3200" dirty="0">
              <a:latin typeface="Times New Roman" panose="02020603050405020304" charset="0"/>
            </a:endParaRPr>
          </a:p>
          <a:p>
            <a:pPr algn="l"/>
            <a:endParaRPr lang="zh-CN" altLang="en-US" sz="3200" dirty="0">
              <a:latin typeface="Times New Roman" panose="02020603050405020304" charset="0"/>
            </a:endParaRPr>
          </a:p>
          <a:p>
            <a:pPr algn="l"/>
            <a:endParaRPr lang="zh-CN" altLang="en-US" dirty="0">
              <a:latin typeface="Times New Roman" panose="02020603050405020304" charset="0"/>
            </a:endParaRPr>
          </a:p>
        </p:txBody>
      </p:sp>
      <p:sp>
        <p:nvSpPr>
          <p:cNvPr id="92166" name="Text Box 6"/>
          <p:cNvSpPr txBox="1"/>
          <p:nvPr/>
        </p:nvSpPr>
        <p:spPr>
          <a:xfrm>
            <a:off x="2514600" y="381000"/>
            <a:ext cx="41148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名词做状语， 向北。</a:t>
            </a:r>
            <a:endParaRPr lang="zh-CN" altLang="en-US" dirty="0">
              <a:solidFill>
                <a:srgbClr val="CC3300"/>
              </a:solidFill>
              <a:latin typeface="Times New Roman" panose="02020603050405020304" charset="0"/>
            </a:endParaRPr>
          </a:p>
        </p:txBody>
      </p:sp>
      <p:sp>
        <p:nvSpPr>
          <p:cNvPr id="92167" name="Text Box 7"/>
          <p:cNvSpPr txBox="1"/>
          <p:nvPr/>
        </p:nvSpPr>
        <p:spPr>
          <a:xfrm>
            <a:off x="2514600" y="1066800"/>
            <a:ext cx="25908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感慨、思考。</a:t>
            </a:r>
            <a:endParaRPr lang="zh-CN" altLang="en-US" sz="3200" dirty="0">
              <a:solidFill>
                <a:srgbClr val="CC3300"/>
              </a:solidFill>
              <a:latin typeface="Times New Roman" panose="02020603050405020304" charset="0"/>
            </a:endParaRPr>
          </a:p>
        </p:txBody>
      </p:sp>
      <p:sp>
        <p:nvSpPr>
          <p:cNvPr id="92168" name="Text Box 8"/>
          <p:cNvSpPr txBox="1"/>
          <p:nvPr/>
        </p:nvSpPr>
        <p:spPr>
          <a:xfrm>
            <a:off x="2514600" y="1828800"/>
            <a:ext cx="26035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辽阔的宇宙。</a:t>
            </a:r>
            <a:endParaRPr lang="zh-CN" altLang="en-US" sz="3200" dirty="0">
              <a:solidFill>
                <a:srgbClr val="CC3300"/>
              </a:solidFill>
              <a:latin typeface="Times New Roman" panose="02020603050405020304" charset="0"/>
            </a:endParaRPr>
          </a:p>
        </p:txBody>
      </p:sp>
      <p:sp>
        <p:nvSpPr>
          <p:cNvPr id="92169" name="Text Box 9"/>
          <p:cNvSpPr txBox="1"/>
          <p:nvPr/>
        </p:nvSpPr>
        <p:spPr>
          <a:xfrm>
            <a:off x="2514600" y="2590800"/>
            <a:ext cx="30480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不平凡的日子。</a:t>
            </a:r>
            <a:endParaRPr lang="zh-CN" altLang="en-US" sz="3200" dirty="0">
              <a:solidFill>
                <a:srgbClr val="CC3300"/>
              </a:solidFill>
              <a:latin typeface="Times New Roman" panose="02020603050405020304" charset="0"/>
            </a:endParaRPr>
          </a:p>
        </p:txBody>
      </p:sp>
      <p:sp>
        <p:nvSpPr>
          <p:cNvPr id="92170" name="Text Box 10"/>
          <p:cNvSpPr txBox="1"/>
          <p:nvPr/>
        </p:nvSpPr>
        <p:spPr>
          <a:xfrm>
            <a:off x="2590800" y="3352800"/>
            <a:ext cx="41148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热情奔放，劲头十足。</a:t>
            </a:r>
            <a:endParaRPr lang="zh-CN" altLang="en-US" sz="3200" dirty="0">
              <a:solidFill>
                <a:srgbClr val="CC3300"/>
              </a:solidFill>
              <a:latin typeface="Times New Roman" panose="02020603050405020304" charset="0"/>
            </a:endParaRPr>
          </a:p>
        </p:txBody>
      </p:sp>
      <p:sp>
        <p:nvSpPr>
          <p:cNvPr id="92171" name="Text Box 11"/>
          <p:cNvSpPr txBox="1"/>
          <p:nvPr/>
        </p:nvSpPr>
        <p:spPr>
          <a:xfrm>
            <a:off x="2667000" y="4038600"/>
            <a:ext cx="31242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评论国家大事。</a:t>
            </a:r>
            <a:endParaRPr lang="zh-CN" altLang="en-US" sz="3200" dirty="0">
              <a:solidFill>
                <a:srgbClr val="CC3300"/>
              </a:solidFill>
              <a:latin typeface="Times New Roman" panose="02020603050405020304" charset="0"/>
            </a:endParaRPr>
          </a:p>
        </p:txBody>
      </p:sp>
      <p:sp>
        <p:nvSpPr>
          <p:cNvPr id="92172" name="Text Box 12"/>
          <p:cNvSpPr txBox="1"/>
          <p:nvPr/>
        </p:nvSpPr>
        <p:spPr>
          <a:xfrm>
            <a:off x="2590800" y="4800600"/>
            <a:ext cx="38862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写出激浊扬清的文章。</a:t>
            </a:r>
            <a:endParaRPr lang="zh-CN" altLang="en-US" sz="3200" dirty="0">
              <a:solidFill>
                <a:srgbClr val="CC3300"/>
              </a:solidFill>
              <a:latin typeface="Times New Roman" panose="02020603050405020304" charset="0"/>
            </a:endParaRPr>
          </a:p>
        </p:txBody>
      </p:sp>
      <p:sp>
        <p:nvSpPr>
          <p:cNvPr id="92173" name="Text Box 13"/>
          <p:cNvSpPr txBox="1"/>
          <p:nvPr/>
        </p:nvSpPr>
        <p:spPr>
          <a:xfrm>
            <a:off x="2667000" y="5486400"/>
            <a:ext cx="5257800" cy="579438"/>
          </a:xfrm>
          <a:prstGeom prst="rect">
            <a:avLst/>
          </a:prstGeom>
          <a:noFill/>
          <a:ln w="12700">
            <a:noFill/>
          </a:ln>
        </p:spPr>
        <p:txBody>
          <a:bodyPr>
            <a:spAutoFit/>
          </a:bodyPr>
          <a:p>
            <a:pPr algn="l"/>
            <a:r>
              <a:rPr lang="zh-CN" altLang="en-US" sz="3200" dirty="0">
                <a:solidFill>
                  <a:srgbClr val="CC3300"/>
                </a:solidFill>
                <a:latin typeface="Times New Roman" panose="02020603050405020304" charset="0"/>
              </a:rPr>
              <a:t>名词作动词， 视……如粪土。</a:t>
            </a:r>
            <a:endParaRPr lang="zh-CN" altLang="en-US" sz="3200" dirty="0">
              <a:solidFill>
                <a:srgbClr val="CC33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92164">
                                            <p:txEl>
                                              <p:charRg st="0" end="1"/>
                                            </p:txEl>
                                          </p:spTgt>
                                        </p:tgtEl>
                                        <p:attrNameLst>
                                          <p:attrName>style.visibility</p:attrName>
                                        </p:attrNameLst>
                                      </p:cBhvr>
                                      <p:to>
                                        <p:strVal val="visible"/>
                                      </p:to>
                                    </p:set>
                                    <p:animEffect transition="in" filter="wipe(left)">
                                      <p:cBhvr>
                                        <p:cTn id="7" dur="500"/>
                                        <p:tgtEl>
                                          <p:spTgt spid="92164">
                                            <p:txEl>
                                              <p:charRg st="0"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6">
                                            <p:txEl>
                                              <p:charRg st="0" end="11"/>
                                            </p:txEl>
                                          </p:spTgt>
                                        </p:tgtEl>
                                        <p:attrNameLst>
                                          <p:attrName>style.visibility</p:attrName>
                                        </p:attrNameLst>
                                      </p:cBhvr>
                                      <p:to>
                                        <p:strVal val="visible"/>
                                      </p:to>
                                    </p:set>
                                    <p:animEffect transition="in" filter="wipe(left)">
                                      <p:cBhvr>
                                        <p:cTn id="12" dur="500"/>
                                        <p:tgtEl>
                                          <p:spTgt spid="92166">
                                            <p:txEl>
                                              <p:charRg st="0"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67">
                                            <p:txEl>
                                              <p:charRg st="0" end="7"/>
                                            </p:txEl>
                                          </p:spTgt>
                                        </p:tgtEl>
                                        <p:attrNameLst>
                                          <p:attrName>style.visibility</p:attrName>
                                        </p:attrNameLst>
                                      </p:cBhvr>
                                      <p:to>
                                        <p:strVal val="visible"/>
                                      </p:to>
                                    </p:set>
                                    <p:animEffect transition="in" filter="wipe(left)">
                                      <p:cBhvr>
                                        <p:cTn id="17" dur="500"/>
                                        <p:tgtEl>
                                          <p:spTgt spid="92167">
                                            <p:txEl>
                                              <p:charRg st="0"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68">
                                            <p:txEl>
                                              <p:charRg st="0" end="7"/>
                                            </p:txEl>
                                          </p:spTgt>
                                        </p:tgtEl>
                                        <p:attrNameLst>
                                          <p:attrName>style.visibility</p:attrName>
                                        </p:attrNameLst>
                                      </p:cBhvr>
                                      <p:to>
                                        <p:strVal val="visible"/>
                                      </p:to>
                                    </p:set>
                                    <p:animEffect transition="in" filter="wipe(left)">
                                      <p:cBhvr>
                                        <p:cTn id="22" dur="500"/>
                                        <p:tgtEl>
                                          <p:spTgt spid="92168">
                                            <p:txEl>
                                              <p:charRg st="0"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69">
                                            <p:txEl>
                                              <p:charRg st="0" end="8"/>
                                            </p:txEl>
                                          </p:spTgt>
                                        </p:tgtEl>
                                        <p:attrNameLst>
                                          <p:attrName>style.visibility</p:attrName>
                                        </p:attrNameLst>
                                      </p:cBhvr>
                                      <p:to>
                                        <p:strVal val="visible"/>
                                      </p:to>
                                    </p:set>
                                    <p:animEffect transition="in" filter="wipe(left)">
                                      <p:cBhvr>
                                        <p:cTn id="27" dur="500"/>
                                        <p:tgtEl>
                                          <p:spTgt spid="92169">
                                            <p:txEl>
                                              <p:charRg st="0"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70">
                                            <p:txEl>
                                              <p:charRg st="0" end="11"/>
                                            </p:txEl>
                                          </p:spTgt>
                                        </p:tgtEl>
                                        <p:attrNameLst>
                                          <p:attrName>style.visibility</p:attrName>
                                        </p:attrNameLst>
                                      </p:cBhvr>
                                      <p:to>
                                        <p:strVal val="visible"/>
                                      </p:to>
                                    </p:set>
                                    <p:animEffect transition="in" filter="wipe(left)">
                                      <p:cBhvr>
                                        <p:cTn id="32" dur="500"/>
                                        <p:tgtEl>
                                          <p:spTgt spid="92170">
                                            <p:txEl>
                                              <p:charRg st="0"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71">
                                            <p:txEl>
                                              <p:charRg st="0" end="8"/>
                                            </p:txEl>
                                          </p:spTgt>
                                        </p:tgtEl>
                                        <p:attrNameLst>
                                          <p:attrName>style.visibility</p:attrName>
                                        </p:attrNameLst>
                                      </p:cBhvr>
                                      <p:to>
                                        <p:strVal val="visible"/>
                                      </p:to>
                                    </p:set>
                                    <p:animEffect transition="in" filter="wipe(left)">
                                      <p:cBhvr>
                                        <p:cTn id="37" dur="500"/>
                                        <p:tgtEl>
                                          <p:spTgt spid="92171">
                                            <p:txEl>
                                              <p:charRg st="0"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2172">
                                            <p:txEl>
                                              <p:charRg st="0" end="11"/>
                                            </p:txEl>
                                          </p:spTgt>
                                        </p:tgtEl>
                                        <p:attrNameLst>
                                          <p:attrName>style.visibility</p:attrName>
                                        </p:attrNameLst>
                                      </p:cBhvr>
                                      <p:to>
                                        <p:strVal val="visible"/>
                                      </p:to>
                                    </p:set>
                                    <p:animEffect transition="in" filter="wipe(left)">
                                      <p:cBhvr>
                                        <p:cTn id="42" dur="500"/>
                                        <p:tgtEl>
                                          <p:spTgt spid="92172">
                                            <p:txEl>
                                              <p:charRg st="0"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2173">
                                            <p:txEl>
                                              <p:charRg st="0" end="15"/>
                                            </p:txEl>
                                          </p:spTgt>
                                        </p:tgtEl>
                                        <p:attrNameLst>
                                          <p:attrName>style.visibility</p:attrName>
                                        </p:attrNameLst>
                                      </p:cBhvr>
                                      <p:to>
                                        <p:strVal val="visible"/>
                                      </p:to>
                                    </p:set>
                                    <p:animEffect transition="in" filter="wipe(left)">
                                      <p:cBhvr>
                                        <p:cTn id="47" dur="500"/>
                                        <p:tgtEl>
                                          <p:spTgt spid="92173">
                                            <p:txEl>
                                              <p:charRg st="0"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p:bldP spid="92166" grpId="0" build="p"/>
      <p:bldP spid="92167" grpId="0" build="p"/>
      <p:bldP spid="92168" grpId="0" build="p"/>
      <p:bldP spid="92169" grpId="0" build="p"/>
      <p:bldP spid="92170" grpId="0" build="p"/>
      <p:bldP spid="92171" grpId="0" build="p"/>
      <p:bldP spid="92172" grpId="0" build="p"/>
      <p:bldP spid="9217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4"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6387" name="Text Box 2"/>
          <p:cNvSpPr txBox="1"/>
          <p:nvPr/>
        </p:nvSpPr>
        <p:spPr>
          <a:xfrm>
            <a:off x="914400" y="2514600"/>
            <a:ext cx="2514600" cy="34877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万山红遍，</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层林尽染；</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漫江碧透，</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百舸争流。</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鹰击长空，</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鱼翔浅底，</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万类霜天竞自由。</a:t>
            </a:r>
            <a:endParaRPr lang="zh-CN" altLang="en-US" sz="2400" dirty="0">
              <a:solidFill>
                <a:srgbClr val="006666"/>
              </a:solidFill>
              <a:latin typeface="Times New Roman" panose="02020603050405020304" charset="0"/>
            </a:endParaRPr>
          </a:p>
        </p:txBody>
      </p:sp>
      <p:sp>
        <p:nvSpPr>
          <p:cNvPr id="16388" name="Text Box 3"/>
          <p:cNvSpPr txBox="1"/>
          <p:nvPr/>
        </p:nvSpPr>
        <p:spPr>
          <a:xfrm>
            <a:off x="6477000" y="838200"/>
            <a:ext cx="2667000" cy="34877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同学少年，</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风华正茂；</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书生意气，</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挥斥方遒。</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指点江山，</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激扬文字，</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粪土当年万户侯。</a:t>
            </a:r>
            <a:endParaRPr lang="zh-CN" altLang="en-US" sz="2400" dirty="0">
              <a:solidFill>
                <a:srgbClr val="006666"/>
              </a:solidFill>
              <a:latin typeface="Times New Roman" panose="02020603050405020304" charset="0"/>
            </a:endParaRPr>
          </a:p>
        </p:txBody>
      </p:sp>
      <p:sp>
        <p:nvSpPr>
          <p:cNvPr id="16389" name="Text Box 5"/>
          <p:cNvSpPr txBox="1"/>
          <p:nvPr/>
        </p:nvSpPr>
        <p:spPr>
          <a:xfrm>
            <a:off x="3200400" y="1371600"/>
            <a:ext cx="2362200" cy="14430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怅寥廓，</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问苍茫大地，</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谁主沉浮？</a:t>
            </a:r>
            <a:endParaRPr lang="zh-CN" altLang="en-US" dirty="0">
              <a:solidFill>
                <a:srgbClr val="006666"/>
              </a:solidFill>
              <a:latin typeface="Times New Roman" panose="02020603050405020304" charset="0"/>
            </a:endParaRPr>
          </a:p>
        </p:txBody>
      </p:sp>
      <p:sp>
        <p:nvSpPr>
          <p:cNvPr id="16390" name="Text Box 6"/>
          <p:cNvSpPr txBox="1"/>
          <p:nvPr/>
        </p:nvSpPr>
        <p:spPr>
          <a:xfrm>
            <a:off x="914400" y="609600"/>
            <a:ext cx="1676400" cy="14430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独立寒秋，</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湘江北去，</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橘子洲头。</a:t>
            </a:r>
            <a:endParaRPr lang="zh-CN" altLang="en-US" sz="2400" dirty="0">
              <a:solidFill>
                <a:srgbClr val="006666"/>
              </a:solidFill>
              <a:latin typeface="Times New Roman" panose="02020603050405020304" charset="0"/>
            </a:endParaRPr>
          </a:p>
        </p:txBody>
      </p:sp>
      <p:sp>
        <p:nvSpPr>
          <p:cNvPr id="16391" name="Text Box 7"/>
          <p:cNvSpPr txBox="1"/>
          <p:nvPr/>
        </p:nvSpPr>
        <p:spPr>
          <a:xfrm>
            <a:off x="3200400" y="3581400"/>
            <a:ext cx="2667000" cy="931863"/>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携来百侣曾游，</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忆往昔峥嵘岁月稠。</a:t>
            </a:r>
            <a:endParaRPr lang="zh-CN" altLang="en-US" sz="2400" dirty="0">
              <a:solidFill>
                <a:srgbClr val="006666"/>
              </a:solidFill>
              <a:latin typeface="Times New Roman" panose="02020603050405020304" charset="0"/>
            </a:endParaRPr>
          </a:p>
        </p:txBody>
      </p:sp>
      <p:sp>
        <p:nvSpPr>
          <p:cNvPr id="16392" name="Text Box 8"/>
          <p:cNvSpPr txBox="1"/>
          <p:nvPr/>
        </p:nvSpPr>
        <p:spPr>
          <a:xfrm>
            <a:off x="6477000" y="4724400"/>
            <a:ext cx="1905000" cy="14430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曾记否，</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到中流击水，</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浪遏飞舟？</a:t>
            </a:r>
            <a:endParaRPr lang="zh-CN" altLang="en-US" dirty="0">
              <a:solidFill>
                <a:srgbClr val="006666"/>
              </a:solidFill>
              <a:latin typeface="Times New Roman" panose="02020603050405020304" charset="0"/>
            </a:endParaRPr>
          </a:p>
        </p:txBody>
      </p:sp>
      <p:sp>
        <p:nvSpPr>
          <p:cNvPr id="16393" name="Text Box 9"/>
          <p:cNvSpPr txBox="1"/>
          <p:nvPr/>
        </p:nvSpPr>
        <p:spPr>
          <a:xfrm>
            <a:off x="6019800" y="762000"/>
            <a:ext cx="533400" cy="519113"/>
          </a:xfrm>
          <a:prstGeom prst="rect">
            <a:avLst/>
          </a:prstGeom>
          <a:noFill/>
          <a:ln w="12700">
            <a:noFill/>
          </a:ln>
        </p:spPr>
        <p:txBody>
          <a:bodyPr>
            <a:spAutoFit/>
          </a:bodyPr>
          <a:p>
            <a:r>
              <a:rPr lang="zh-CN" altLang="en-US" sz="2800" dirty="0">
                <a:solidFill>
                  <a:srgbClr val="CC3300"/>
                </a:solidFill>
                <a:latin typeface="Times New Roman" panose="02020603050405020304" charset="0"/>
              </a:rPr>
              <a:t>恰</a:t>
            </a:r>
            <a:endParaRPr lang="zh-CN" altLang="en-US" sz="2800" dirty="0">
              <a:solidFill>
                <a:srgbClr val="CC3300"/>
              </a:solidFill>
              <a:latin typeface="Times New Roman" panose="02020603050405020304" charset="0"/>
            </a:endParaRPr>
          </a:p>
        </p:txBody>
      </p:sp>
      <p:sp>
        <p:nvSpPr>
          <p:cNvPr id="16394" name="Text Box 10"/>
          <p:cNvSpPr txBox="1"/>
          <p:nvPr/>
        </p:nvSpPr>
        <p:spPr>
          <a:xfrm>
            <a:off x="533400" y="2438400"/>
            <a:ext cx="533400" cy="519113"/>
          </a:xfrm>
          <a:prstGeom prst="rect">
            <a:avLst/>
          </a:prstGeom>
          <a:noFill/>
          <a:ln w="12700">
            <a:noFill/>
          </a:ln>
        </p:spPr>
        <p:txBody>
          <a:bodyPr>
            <a:spAutoFit/>
          </a:bodyPr>
          <a:p>
            <a:r>
              <a:rPr lang="zh-CN" altLang="en-US" sz="2800" dirty="0">
                <a:solidFill>
                  <a:srgbClr val="CC3300"/>
                </a:solidFill>
                <a:latin typeface="Times New Roman" panose="02020603050405020304" charset="0"/>
              </a:rPr>
              <a:t>看</a:t>
            </a:r>
            <a:endParaRPr lang="zh-CN" altLang="en-US" sz="2800" dirty="0">
              <a:solidFill>
                <a:srgbClr val="CC3300"/>
              </a:solidFill>
              <a:latin typeface="Times New Roman" panose="02020603050405020304" charset="0"/>
            </a:endParaRPr>
          </a:p>
        </p:txBody>
      </p:sp>
      <p:sp>
        <p:nvSpPr>
          <p:cNvPr id="105483" name="AutoShape 11"/>
          <p:cNvSpPr/>
          <p:nvPr/>
        </p:nvSpPr>
        <p:spPr>
          <a:xfrm>
            <a:off x="1981200" y="9906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5484" name="AutoShape 12"/>
          <p:cNvSpPr/>
          <p:nvPr/>
        </p:nvSpPr>
        <p:spPr>
          <a:xfrm>
            <a:off x="1981200" y="19812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5485" name="AutoShape 13"/>
          <p:cNvSpPr/>
          <p:nvPr/>
        </p:nvSpPr>
        <p:spPr>
          <a:xfrm>
            <a:off x="1981200" y="44196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anchor="ctr">
            <a:spAutoFit/>
          </a:bodyPr>
          <a:p>
            <a:endParaRPr lang="zh-CN" altLang="en-US" dirty="0">
              <a:latin typeface="Times New Roman" panose="02020603050405020304" charset="0"/>
            </a:endParaRPr>
          </a:p>
        </p:txBody>
      </p:sp>
      <p:sp>
        <p:nvSpPr>
          <p:cNvPr id="105486" name="AutoShape 14"/>
          <p:cNvSpPr/>
          <p:nvPr/>
        </p:nvSpPr>
        <p:spPr>
          <a:xfrm>
            <a:off x="2895600" y="59436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5487" name="AutoShape 15"/>
          <p:cNvSpPr/>
          <p:nvPr/>
        </p:nvSpPr>
        <p:spPr>
          <a:xfrm>
            <a:off x="4267200" y="28194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anchor="ctr">
            <a:spAutoFit/>
          </a:bodyPr>
          <a:p>
            <a:endParaRPr lang="zh-CN" altLang="en-US" dirty="0">
              <a:latin typeface="Times New Roman" panose="02020603050405020304" charset="0"/>
            </a:endParaRPr>
          </a:p>
        </p:txBody>
      </p:sp>
      <p:sp>
        <p:nvSpPr>
          <p:cNvPr id="105488" name="AutoShape 16"/>
          <p:cNvSpPr/>
          <p:nvPr/>
        </p:nvSpPr>
        <p:spPr>
          <a:xfrm>
            <a:off x="5562600" y="44958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5489" name="AutoShape 17"/>
          <p:cNvSpPr/>
          <p:nvPr/>
        </p:nvSpPr>
        <p:spPr>
          <a:xfrm>
            <a:off x="7543800" y="27432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5490" name="AutoShape 18"/>
          <p:cNvSpPr/>
          <p:nvPr/>
        </p:nvSpPr>
        <p:spPr>
          <a:xfrm>
            <a:off x="8458200" y="43434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5491" name="AutoShape 19"/>
          <p:cNvSpPr/>
          <p:nvPr/>
        </p:nvSpPr>
        <p:spPr>
          <a:xfrm>
            <a:off x="7543800" y="6172200"/>
            <a:ext cx="152400" cy="152400"/>
          </a:xfrm>
          <a:prstGeom prst="triangle">
            <a:avLst>
              <a:gd name="adj" fmla="val 50000"/>
            </a:avLst>
          </a:prstGeom>
          <a:solidFill>
            <a:srgbClr val="990099"/>
          </a:solidFill>
          <a:ln w="12700" cap="flat" cmpd="sng">
            <a:solidFill>
              <a:schemeClr val="tx1"/>
            </a:solidFill>
            <a:prstDash val="solid"/>
            <a:miter/>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6404" name="Text Box 21"/>
          <p:cNvSpPr txBox="1"/>
          <p:nvPr/>
        </p:nvSpPr>
        <p:spPr>
          <a:xfrm>
            <a:off x="2971800" y="0"/>
            <a:ext cx="2362200" cy="641350"/>
          </a:xfrm>
          <a:prstGeom prst="rect">
            <a:avLst/>
          </a:prstGeom>
          <a:noFill/>
          <a:ln w="12700">
            <a:noFill/>
          </a:ln>
        </p:spPr>
        <p:txBody>
          <a:bodyPr>
            <a:spAutoFit/>
          </a:bodyPr>
          <a:p>
            <a:r>
              <a:rPr lang="zh-CN" altLang="en-US" dirty="0">
                <a:latin typeface="Times New Roman" panose="02020603050405020304" charset="0"/>
              </a:rPr>
              <a:t>找韵脚</a:t>
            </a:r>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animEffect transition="in" filter="dissolve">
                                      <p:cBhvr>
                                        <p:cTn id="7" dur="500"/>
                                        <p:tgtEl>
                                          <p:spTgt spid="1054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84"/>
                                        </p:tgtEl>
                                        <p:attrNameLst>
                                          <p:attrName>style.visibility</p:attrName>
                                        </p:attrNameLst>
                                      </p:cBhvr>
                                      <p:to>
                                        <p:strVal val="visible"/>
                                      </p:to>
                                    </p:set>
                                    <p:animEffect transition="in" filter="dissolve">
                                      <p:cBhvr>
                                        <p:cTn id="12" dur="500"/>
                                        <p:tgtEl>
                                          <p:spTgt spid="10548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85"/>
                                        </p:tgtEl>
                                        <p:attrNameLst>
                                          <p:attrName>style.visibility</p:attrName>
                                        </p:attrNameLst>
                                      </p:cBhvr>
                                      <p:to>
                                        <p:strVal val="visible"/>
                                      </p:to>
                                    </p:set>
                                    <p:animEffect transition="in" filter="dissolve">
                                      <p:cBhvr>
                                        <p:cTn id="17" dur="500"/>
                                        <p:tgtEl>
                                          <p:spTgt spid="10548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5486"/>
                                        </p:tgtEl>
                                        <p:attrNameLst>
                                          <p:attrName>style.visibility</p:attrName>
                                        </p:attrNameLst>
                                      </p:cBhvr>
                                      <p:to>
                                        <p:strVal val="visible"/>
                                      </p:to>
                                    </p:set>
                                    <p:animEffect transition="in" filter="dissolve">
                                      <p:cBhvr>
                                        <p:cTn id="22" dur="500"/>
                                        <p:tgtEl>
                                          <p:spTgt spid="1054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5487"/>
                                        </p:tgtEl>
                                        <p:attrNameLst>
                                          <p:attrName>style.visibility</p:attrName>
                                        </p:attrNameLst>
                                      </p:cBhvr>
                                      <p:to>
                                        <p:strVal val="visible"/>
                                      </p:to>
                                    </p:set>
                                    <p:animEffect transition="in" filter="dissolve">
                                      <p:cBhvr>
                                        <p:cTn id="27" dur="500"/>
                                        <p:tgtEl>
                                          <p:spTgt spid="1054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5488"/>
                                        </p:tgtEl>
                                        <p:attrNameLst>
                                          <p:attrName>style.visibility</p:attrName>
                                        </p:attrNameLst>
                                      </p:cBhvr>
                                      <p:to>
                                        <p:strVal val="visible"/>
                                      </p:to>
                                    </p:set>
                                    <p:animEffect transition="in" filter="dissolve">
                                      <p:cBhvr>
                                        <p:cTn id="32" dur="500"/>
                                        <p:tgtEl>
                                          <p:spTgt spid="10548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5489"/>
                                        </p:tgtEl>
                                        <p:attrNameLst>
                                          <p:attrName>style.visibility</p:attrName>
                                        </p:attrNameLst>
                                      </p:cBhvr>
                                      <p:to>
                                        <p:strVal val="visible"/>
                                      </p:to>
                                    </p:set>
                                    <p:animEffect transition="in" filter="dissolve">
                                      <p:cBhvr>
                                        <p:cTn id="37" dur="500"/>
                                        <p:tgtEl>
                                          <p:spTgt spid="10548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5490"/>
                                        </p:tgtEl>
                                        <p:attrNameLst>
                                          <p:attrName>style.visibility</p:attrName>
                                        </p:attrNameLst>
                                      </p:cBhvr>
                                      <p:to>
                                        <p:strVal val="visible"/>
                                      </p:to>
                                    </p:set>
                                    <p:animEffect transition="in" filter="dissolve">
                                      <p:cBhvr>
                                        <p:cTn id="42" dur="500"/>
                                        <p:tgtEl>
                                          <p:spTgt spid="10549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5491"/>
                                        </p:tgtEl>
                                        <p:attrNameLst>
                                          <p:attrName>style.visibility</p:attrName>
                                        </p:attrNameLst>
                                      </p:cBhvr>
                                      <p:to>
                                        <p:strVal val="visible"/>
                                      </p:to>
                                    </p:set>
                                    <p:animEffect transition="in" filter="dissolve">
                                      <p:cBhvr>
                                        <p:cTn id="47" dur="500"/>
                                        <p:tgtEl>
                                          <p:spTgt spid="105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animBg="1"/>
      <p:bldP spid="105484" grpId="0" animBg="1"/>
      <p:bldP spid="105485" grpId="0" animBg="1"/>
      <p:bldP spid="105486" grpId="0" animBg="1"/>
      <p:bldP spid="105487" grpId="0" animBg="1"/>
      <p:bldP spid="105488" grpId="0" animBg="1"/>
      <p:bldP spid="105489" grpId="0" animBg="1"/>
      <p:bldP spid="105490" grpId="0" animBg="1"/>
      <p:bldP spid="1054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rPr>
              <a:t>在起句中讲述了哪些内容？</a:t>
            </a:r>
            <a:endParaRPr lang="zh-CN" altLang="en-US" sz="3600" b="1" dirty="0">
              <a:solidFill>
                <a:srgbClr val="FF0000"/>
              </a:solidFill>
            </a:endParaRPr>
          </a:p>
        </p:txBody>
      </p:sp>
      <p:sp>
        <p:nvSpPr>
          <p:cNvPr id="24579" name="Rectangle 3"/>
          <p:cNvSpPr>
            <a:spLocks noGrp="1"/>
          </p:cNvSpPr>
          <p:nvPr>
            <p:ph idx="1"/>
          </p:nvPr>
        </p:nvSpPr>
        <p:spPr>
          <a:ln/>
        </p:spPr>
        <p:txBody>
          <a:bodyPr vert="horz" wrap="square" lIns="91440" tIns="45720" rIns="91440" bIns="45720" anchor="t"/>
          <a:p>
            <a:pPr eaLnBrk="1" hangingPunct="1">
              <a:spcBef>
                <a:spcPct val="0"/>
              </a:spcBef>
              <a:buNone/>
            </a:pPr>
            <a:r>
              <a:rPr lang="zh-CN" altLang="en-US" sz="3600" b="1" dirty="0">
                <a:solidFill>
                  <a:schemeClr val="tx2"/>
                </a:solidFill>
              </a:rPr>
              <a:t>交代了人物、时间、地点、环境。</a:t>
            </a:r>
            <a:endParaRPr lang="zh-CN" altLang="en-US" sz="3600" b="1" dirty="0">
              <a:solidFill>
                <a:schemeClr val="tx2"/>
              </a:solidFill>
            </a:endParaRPr>
          </a:p>
          <a:p>
            <a:pPr eaLnBrk="1" hangingPunct="1"/>
            <a:endParaRPr lang="en-US" altLang="zh-CN" sz="3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charRg st="0" end="16"/>
                                            </p:txEl>
                                          </p:spTgt>
                                        </p:tgtEl>
                                        <p:attrNameLst>
                                          <p:attrName>style.visibility</p:attrName>
                                        </p:attrNameLst>
                                      </p:cBhvr>
                                      <p:to>
                                        <p:strVal val="visible"/>
                                      </p:to>
                                    </p:set>
                                    <p:anim calcmode="lin" valueType="num">
                                      <p:cBhvr additive="base">
                                        <p:cTn id="7" dur="500" fill="hold"/>
                                        <p:tgtEl>
                                          <p:spTgt spid="24579">
                                            <p:txEl>
                                              <p:charRg st="0" end="1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charRg st="0"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228600" y="685800"/>
            <a:ext cx="8610600" cy="2743200"/>
          </a:xfrm>
          <a:ln/>
        </p:spPr>
        <p:txBody>
          <a:bodyPr vert="horz" wrap="square" lIns="91440" tIns="45720" rIns="91440" bIns="45720" anchor="ctr"/>
          <a:p>
            <a:pPr eaLnBrk="1" hangingPunct="1"/>
            <a:r>
              <a:rPr lang="zh-CN" altLang="en-US" sz="3200" b="1" dirty="0">
                <a:ea typeface="楷体_GB2312" pitchFamily="49" charset="-122"/>
              </a:rPr>
              <a:t>诗歌语言的跳跃性很大，语序往往倒装，而且有些成分省略。请按调整好的正常语序，把开头三句的大意顺畅地说一下</a:t>
            </a:r>
            <a:br>
              <a:rPr lang="zh-CN" altLang="en-US" sz="3200" b="1" dirty="0">
                <a:ea typeface="楷体_GB2312" pitchFamily="49" charset="-122"/>
              </a:rPr>
            </a:br>
            <a:r>
              <a:rPr lang="zh-CN" altLang="en-US" sz="3200" b="1" u="sng" dirty="0">
                <a:solidFill>
                  <a:srgbClr val="FF0000"/>
                </a:solidFill>
                <a:latin typeface="宋体" panose="02010600030101010101" pitchFamily="2" charset="-122"/>
              </a:rPr>
              <a:t>独立寒秋</a:t>
            </a:r>
            <a:r>
              <a:rPr lang="en-US" altLang="zh-CN" sz="3200" b="1" u="sng" dirty="0">
                <a:solidFill>
                  <a:srgbClr val="FF0000"/>
                </a:solidFill>
                <a:latin typeface="宋体" panose="02010600030101010101" pitchFamily="2" charset="-122"/>
              </a:rPr>
              <a:t>,</a:t>
            </a:r>
            <a:r>
              <a:rPr lang="zh-CN" altLang="en-US" sz="3200" b="1" u="sng" dirty="0">
                <a:solidFill>
                  <a:srgbClr val="FF0000"/>
                </a:solidFill>
                <a:latin typeface="宋体" panose="02010600030101010101" pitchFamily="2" charset="-122"/>
              </a:rPr>
              <a:t>湘江北去，橘子洲头。</a:t>
            </a:r>
            <a:endParaRPr lang="zh-CN" altLang="en-US" sz="3200" b="1" u="sng" dirty="0">
              <a:solidFill>
                <a:srgbClr val="FF0000"/>
              </a:solidFill>
              <a:latin typeface="宋体" panose="02010600030101010101" pitchFamily="2" charset="-122"/>
            </a:endParaRPr>
          </a:p>
        </p:txBody>
      </p:sp>
      <p:sp>
        <p:nvSpPr>
          <p:cNvPr id="25603" name="Rectangle 3"/>
          <p:cNvSpPr>
            <a:spLocks noGrp="1"/>
          </p:cNvSpPr>
          <p:nvPr>
            <p:ph idx="1"/>
          </p:nvPr>
        </p:nvSpPr>
        <p:spPr>
          <a:xfrm>
            <a:off x="304800" y="3505200"/>
            <a:ext cx="8540750" cy="2670175"/>
          </a:xfrm>
          <a:ln/>
        </p:spPr>
        <p:txBody>
          <a:bodyPr vert="horz" wrap="square" lIns="91440" tIns="45720" rIns="91440" bIns="45720" anchor="t"/>
          <a:p>
            <a:pPr eaLnBrk="1" hangingPunct="1"/>
            <a:r>
              <a:rPr lang="zh-CN" altLang="en-US" b="1" dirty="0">
                <a:solidFill>
                  <a:srgbClr val="FF0000"/>
                </a:solidFill>
                <a:latin typeface="宋体" panose="02010600030101010101" pitchFamily="2" charset="-122"/>
              </a:rPr>
              <a:t>寒秋独立</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橘子洲头</a:t>
            </a:r>
            <a:r>
              <a:rPr lang="en-US" altLang="zh-CN"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湘江北去。</a:t>
            </a:r>
            <a:endParaRPr lang="zh-CN" altLang="en-US" b="1" dirty="0">
              <a:solidFill>
                <a:srgbClr val="FF0000"/>
              </a:solidFill>
              <a:latin typeface="宋体" panose="02010600030101010101" pitchFamily="2" charset="-122"/>
            </a:endParaRPr>
          </a:p>
          <a:p>
            <a:pPr eaLnBrk="1" hangingPunct="1"/>
            <a:r>
              <a:rPr lang="zh-CN" altLang="en-US" b="1" dirty="0">
                <a:solidFill>
                  <a:srgbClr val="FF0000"/>
                </a:solidFill>
                <a:latin typeface="楷体_GB2312" pitchFamily="49" charset="-122"/>
                <a:ea typeface="楷体_GB2312" pitchFamily="49" charset="-122"/>
              </a:rPr>
              <a:t>在深秋的季节，（作者）独自一人站在橘子洲头，望着湘江水在日夜不息地向北奔流。</a:t>
            </a:r>
            <a:endParaRPr lang="zh-CN" altLang="en-US" b="1"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xEl>
                                              <p:charRg st="0" end="16"/>
                                            </p:txEl>
                                          </p:spTgt>
                                        </p:tgtEl>
                                        <p:attrNameLst>
                                          <p:attrName>style.visibility</p:attrName>
                                        </p:attrNameLst>
                                      </p:cBhvr>
                                      <p:to>
                                        <p:strVal val="visible"/>
                                      </p:to>
                                    </p:set>
                                    <p:animEffect transition="in" filter="blinds(horizontal)">
                                      <p:cBhvr>
                                        <p:cTn id="7" dur="500"/>
                                        <p:tgtEl>
                                          <p:spTgt spid="25603">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xEl>
                                              <p:charRg st="16" end="55"/>
                                            </p:txEl>
                                          </p:spTgt>
                                        </p:tgtEl>
                                        <p:attrNameLst>
                                          <p:attrName>style.visibility</p:attrName>
                                        </p:attrNameLst>
                                      </p:cBhvr>
                                      <p:to>
                                        <p:strVal val="visible"/>
                                      </p:to>
                                    </p:set>
                                    <p:animEffect transition="in" filter="blinds(horizontal)">
                                      <p:cBhvr>
                                        <p:cTn id="12" dur="500"/>
                                        <p:tgtEl>
                                          <p:spTgt spid="25603">
                                            <p:txEl>
                                              <p:charRg st="16"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p>
            <a:pPr eaLnBrk="1" hangingPunct="1"/>
            <a:r>
              <a:rPr lang="en-US" altLang="zh-CN" sz="3600" b="1" dirty="0">
                <a:solidFill>
                  <a:srgbClr val="FF0000"/>
                </a:solidFill>
              </a:rPr>
              <a:t>“</a:t>
            </a:r>
            <a:r>
              <a:rPr lang="zh-CN" altLang="en-US" sz="3600" b="1" dirty="0">
                <a:solidFill>
                  <a:srgbClr val="FF0000"/>
                </a:solidFill>
              </a:rPr>
              <a:t>独立”能否改为“站立”“直立”等？</a:t>
            </a:r>
            <a:r>
              <a:rPr lang="zh-CN" altLang="en-US" sz="3600" dirty="0">
                <a:solidFill>
                  <a:srgbClr val="FF0000"/>
                </a:solidFill>
              </a:rPr>
              <a:t> </a:t>
            </a:r>
            <a:endParaRPr lang="zh-CN" altLang="en-US" sz="3600" dirty="0">
              <a:solidFill>
                <a:srgbClr val="FF0000"/>
              </a:solidFill>
            </a:endParaRPr>
          </a:p>
        </p:txBody>
      </p:sp>
      <p:sp>
        <p:nvSpPr>
          <p:cNvPr id="26627" name="Rectangle 3"/>
          <p:cNvSpPr>
            <a:spLocks noGrp="1"/>
          </p:cNvSpPr>
          <p:nvPr>
            <p:ph idx="1"/>
          </p:nvPr>
        </p:nvSpPr>
        <p:spPr>
          <a:ln/>
        </p:spPr>
        <p:txBody>
          <a:bodyPr vert="horz" wrap="square" lIns="91440" tIns="45720" rIns="91440" bIns="45720" anchor="t"/>
          <a:p>
            <a:pPr eaLnBrk="1" hangingPunct="1"/>
            <a:r>
              <a:rPr lang="en-US" altLang="zh-CN" b="1" dirty="0">
                <a:solidFill>
                  <a:schemeClr val="tx2"/>
                </a:solidFill>
                <a:ea typeface="黑体" panose="02010609060101010101" pitchFamily="49" charset="-122"/>
              </a:rPr>
              <a:t>“</a:t>
            </a:r>
            <a:r>
              <a:rPr lang="zh-CN" altLang="en-US" b="1" dirty="0">
                <a:solidFill>
                  <a:schemeClr val="tx2"/>
                </a:solidFill>
                <a:ea typeface="黑体" panose="02010609060101010101" pitchFamily="49" charset="-122"/>
              </a:rPr>
              <a:t>独立”不仅表明是一个人，而且显示了诗人砥柱中流的气概。联系当时的背景，军阀赵恒惕正在通辑毛泽东。诗人在韶山人民的掩护下，秘密到达长沙，独自来到橘子洲头。可见一个</a:t>
            </a:r>
            <a:r>
              <a:rPr lang="zh-CN" altLang="en-US" b="1" dirty="0">
                <a:solidFill>
                  <a:schemeClr val="tx2"/>
                </a:solidFill>
                <a:latin typeface="宋体" panose="02010600030101010101" pitchFamily="2" charset="-122"/>
                <a:ea typeface="黑体" panose="02010609060101010101" pitchFamily="49" charset="-122"/>
              </a:rPr>
              <a:t>“</a:t>
            </a:r>
            <a:r>
              <a:rPr lang="zh-CN" altLang="en-US" b="1" dirty="0">
                <a:solidFill>
                  <a:schemeClr val="tx2"/>
                </a:solidFill>
                <a:ea typeface="黑体" panose="02010609060101010101" pitchFamily="49" charset="-122"/>
              </a:rPr>
              <a:t>独</a:t>
            </a:r>
            <a:r>
              <a:rPr lang="zh-CN" altLang="en-US" b="1" dirty="0">
                <a:solidFill>
                  <a:schemeClr val="tx2"/>
                </a:solidFill>
                <a:latin typeface="宋体" panose="02010600030101010101" pitchFamily="2" charset="-122"/>
                <a:ea typeface="黑体" panose="02010609060101010101" pitchFamily="49" charset="-122"/>
              </a:rPr>
              <a:t>”</a:t>
            </a:r>
            <a:r>
              <a:rPr lang="zh-CN" altLang="en-US" b="1" dirty="0">
                <a:solidFill>
                  <a:schemeClr val="tx2"/>
                </a:solidFill>
                <a:ea typeface="黑体" panose="02010609060101010101" pitchFamily="49" charset="-122"/>
              </a:rPr>
              <a:t>字再现了当时的特定环境，但诗人身处险境仍然</a:t>
            </a:r>
            <a:r>
              <a:rPr lang="zh-CN" altLang="en-US" b="1" dirty="0">
                <a:solidFill>
                  <a:schemeClr val="tx2"/>
                </a:solidFill>
                <a:latin typeface="宋体" panose="02010600030101010101" pitchFamily="2" charset="-122"/>
                <a:ea typeface="黑体" panose="02010609060101010101" pitchFamily="49" charset="-122"/>
              </a:rPr>
              <a:t>“</a:t>
            </a:r>
            <a:r>
              <a:rPr lang="zh-CN" altLang="en-US" b="1" dirty="0">
                <a:solidFill>
                  <a:schemeClr val="tx2"/>
                </a:solidFill>
                <a:ea typeface="黑体" panose="02010609060101010101" pitchFamily="49" charset="-122"/>
              </a:rPr>
              <a:t>独立寒秋</a:t>
            </a:r>
            <a:r>
              <a:rPr lang="zh-CN" altLang="en-US" b="1" dirty="0">
                <a:solidFill>
                  <a:schemeClr val="tx2"/>
                </a:solidFill>
                <a:latin typeface="宋体" panose="02010600030101010101" pitchFamily="2" charset="-122"/>
                <a:ea typeface="黑体" panose="02010609060101010101" pitchFamily="49" charset="-122"/>
              </a:rPr>
              <a:t>”</a:t>
            </a:r>
            <a:r>
              <a:rPr lang="zh-CN" altLang="en-US" b="1" dirty="0">
                <a:solidFill>
                  <a:schemeClr val="tx2"/>
                </a:solidFill>
                <a:ea typeface="黑体" panose="02010609060101010101" pitchFamily="49" charset="-122"/>
              </a:rPr>
              <a:t>，坦荡从容。</a:t>
            </a:r>
            <a:endParaRPr lang="zh-CN" altLang="en-US" b="1"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charRg st="0" end="118"/>
                                            </p:txEl>
                                          </p:spTgt>
                                        </p:tgtEl>
                                        <p:attrNameLst>
                                          <p:attrName>style.visibility</p:attrName>
                                        </p:attrNameLst>
                                      </p:cBhvr>
                                      <p:to>
                                        <p:strVal val="visible"/>
                                      </p:to>
                                    </p:set>
                                    <p:anim calcmode="lin" valueType="num">
                                      <p:cBhvr additive="base">
                                        <p:cTn id="7" dur="500" fill="hold"/>
                                        <p:tgtEl>
                                          <p:spTgt spid="26627">
                                            <p:txEl>
                                              <p:charRg st="0" end="11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charRg st="0" end="1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91440" tIns="45720" rIns="91440" bIns="45720" anchor="ctr"/>
          <a:p>
            <a:pPr eaLnBrk="1" hangingPunct="1"/>
            <a:r>
              <a:rPr lang="zh-CN" altLang="en-US" sz="3600" dirty="0">
                <a:solidFill>
                  <a:srgbClr val="FF0000"/>
                </a:solidFill>
                <a:ea typeface="黑体" panose="02010609060101010101" pitchFamily="49" charset="-122"/>
              </a:rPr>
              <a:t>唐朝柳宗元有一首题为</a:t>
            </a:r>
            <a:r>
              <a:rPr lang="en-US" altLang="zh-CN" sz="3600" dirty="0">
                <a:solidFill>
                  <a:srgbClr val="FF0000"/>
                </a:solidFill>
                <a:ea typeface="黑体" panose="02010609060101010101" pitchFamily="49" charset="-122"/>
              </a:rPr>
              <a:t>《</a:t>
            </a:r>
            <a:r>
              <a:rPr lang="zh-CN" altLang="en-US" sz="3600" dirty="0">
                <a:solidFill>
                  <a:srgbClr val="FF0000"/>
                </a:solidFill>
                <a:ea typeface="黑体" panose="02010609060101010101" pitchFamily="49" charset="-122"/>
              </a:rPr>
              <a:t>江雪</a:t>
            </a:r>
            <a:r>
              <a:rPr lang="en-US" altLang="zh-CN" sz="3600" dirty="0">
                <a:solidFill>
                  <a:srgbClr val="FF0000"/>
                </a:solidFill>
                <a:ea typeface="黑体" panose="02010609060101010101" pitchFamily="49" charset="-122"/>
              </a:rPr>
              <a:t>》</a:t>
            </a:r>
            <a:r>
              <a:rPr lang="zh-CN" altLang="en-US" sz="3600" dirty="0">
                <a:solidFill>
                  <a:srgbClr val="FF0000"/>
                </a:solidFill>
                <a:ea typeface="黑体" panose="02010609060101010101" pitchFamily="49" charset="-122"/>
              </a:rPr>
              <a:t>的绝句，谁还记得吗？</a:t>
            </a:r>
            <a:endParaRPr lang="zh-CN" altLang="en-US" sz="3600" dirty="0">
              <a:solidFill>
                <a:srgbClr val="FF0000"/>
              </a:solidFill>
              <a:ea typeface="黑体" panose="02010609060101010101" pitchFamily="49" charset="-122"/>
            </a:endParaRPr>
          </a:p>
        </p:txBody>
      </p:sp>
      <p:sp>
        <p:nvSpPr>
          <p:cNvPr id="27651" name="Rectangle 3"/>
          <p:cNvSpPr>
            <a:spLocks noGrp="1"/>
          </p:cNvSpPr>
          <p:nvPr>
            <p:ph idx="1"/>
          </p:nvPr>
        </p:nvSpPr>
        <p:spPr>
          <a:xfrm>
            <a:off x="228600" y="2286000"/>
            <a:ext cx="8540750" cy="4038600"/>
          </a:xfrm>
          <a:ln/>
        </p:spPr>
        <p:txBody>
          <a:bodyPr vert="horz" wrap="square" lIns="91440" tIns="45720" rIns="91440" bIns="45720" anchor="t"/>
          <a:p>
            <a:pPr eaLnBrk="1" hangingPunct="1">
              <a:lnSpc>
                <a:spcPct val="90000"/>
              </a:lnSpc>
            </a:pPr>
            <a:r>
              <a:rPr lang="zh-CN" altLang="en-US" sz="3600" b="1" dirty="0">
                <a:ea typeface="黑体" panose="02010609060101010101" pitchFamily="49" charset="-122"/>
              </a:rPr>
              <a:t>千山鸟飞绝，</a:t>
            </a:r>
            <a:endParaRPr lang="zh-CN" altLang="en-US" sz="3600" b="1" dirty="0">
              <a:ea typeface="黑体" panose="02010609060101010101" pitchFamily="49" charset="-122"/>
            </a:endParaRPr>
          </a:p>
          <a:p>
            <a:pPr eaLnBrk="1" hangingPunct="1">
              <a:lnSpc>
                <a:spcPct val="90000"/>
              </a:lnSpc>
              <a:buNone/>
            </a:pPr>
            <a:r>
              <a:rPr lang="zh-CN" altLang="en-US" sz="3600" b="1" dirty="0">
                <a:ea typeface="黑体" panose="02010609060101010101" pitchFamily="49" charset="-122"/>
              </a:rPr>
              <a:t>   万径人踪灭，</a:t>
            </a:r>
            <a:endParaRPr lang="zh-CN" altLang="en-US" sz="3600" b="1" dirty="0">
              <a:ea typeface="黑体" panose="02010609060101010101" pitchFamily="49" charset="-122"/>
            </a:endParaRPr>
          </a:p>
          <a:p>
            <a:pPr eaLnBrk="1" hangingPunct="1">
              <a:lnSpc>
                <a:spcPct val="90000"/>
              </a:lnSpc>
              <a:buNone/>
            </a:pPr>
            <a:r>
              <a:rPr lang="zh-CN" altLang="en-US" sz="3600" b="1" dirty="0">
                <a:ea typeface="黑体" panose="02010609060101010101" pitchFamily="49" charset="-122"/>
              </a:rPr>
              <a:t>   孤舟蓑笠翁，</a:t>
            </a:r>
            <a:endParaRPr lang="zh-CN" altLang="en-US" sz="3600" b="1" dirty="0">
              <a:ea typeface="黑体" panose="02010609060101010101" pitchFamily="49" charset="-122"/>
            </a:endParaRPr>
          </a:p>
          <a:p>
            <a:pPr eaLnBrk="1" hangingPunct="1">
              <a:lnSpc>
                <a:spcPct val="90000"/>
              </a:lnSpc>
              <a:buNone/>
            </a:pPr>
            <a:r>
              <a:rPr lang="zh-CN" altLang="en-US" sz="3600" b="1" dirty="0">
                <a:solidFill>
                  <a:srgbClr val="FF0000"/>
                </a:solidFill>
                <a:ea typeface="黑体" panose="02010609060101010101" pitchFamily="49" charset="-122"/>
              </a:rPr>
              <a:t>   独</a:t>
            </a:r>
            <a:r>
              <a:rPr lang="zh-CN" altLang="en-US" sz="3600" b="1" dirty="0">
                <a:ea typeface="黑体" panose="02010609060101010101" pitchFamily="49" charset="-122"/>
              </a:rPr>
              <a:t>钓寒江雪。</a:t>
            </a:r>
            <a:endParaRPr lang="zh-CN" altLang="en-US" sz="3600" b="1" dirty="0">
              <a:ea typeface="黑体" panose="02010609060101010101" pitchFamily="49" charset="-122"/>
            </a:endParaRPr>
          </a:p>
          <a:p>
            <a:pPr eaLnBrk="1" hangingPunct="1">
              <a:lnSpc>
                <a:spcPct val="90000"/>
              </a:lnSpc>
            </a:pPr>
            <a:r>
              <a:rPr lang="zh-CN" altLang="en-US" b="1" dirty="0">
                <a:solidFill>
                  <a:schemeClr val="tx2"/>
                </a:solidFill>
                <a:ea typeface="楷体_GB2312" pitchFamily="49" charset="-122"/>
              </a:rPr>
              <a:t>柳宗元政治革新失败之后，被贬永州，身处逆境时写的一首诗，表达了诗人与恶势力绝不妥协的心志。</a:t>
            </a: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charRg st="0" end="7"/>
                                            </p:txEl>
                                          </p:spTgt>
                                        </p:tgtEl>
                                        <p:attrNameLst>
                                          <p:attrName>style.visibility</p:attrName>
                                        </p:attrNameLst>
                                      </p:cBhvr>
                                      <p:to>
                                        <p:strVal val="visible"/>
                                      </p:to>
                                    </p:set>
                                    <p:animEffect transition="in" filter="blinds(horizontal)">
                                      <p:cBhvr>
                                        <p:cTn id="7" dur="500"/>
                                        <p:tgtEl>
                                          <p:spTgt spid="27651">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1">
                                            <p:txEl>
                                              <p:charRg st="7" end="17"/>
                                            </p:txEl>
                                          </p:spTgt>
                                        </p:tgtEl>
                                        <p:attrNameLst>
                                          <p:attrName>style.visibility</p:attrName>
                                        </p:attrNameLst>
                                      </p:cBhvr>
                                      <p:to>
                                        <p:strVal val="visible"/>
                                      </p:to>
                                    </p:set>
                                    <p:animEffect transition="in" filter="blinds(horizontal)">
                                      <p:cBhvr>
                                        <p:cTn id="12" dur="500"/>
                                        <p:tgtEl>
                                          <p:spTgt spid="27651">
                                            <p:txEl>
                                              <p:charRg st="7"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1">
                                            <p:txEl>
                                              <p:charRg st="17" end="27"/>
                                            </p:txEl>
                                          </p:spTgt>
                                        </p:tgtEl>
                                        <p:attrNameLst>
                                          <p:attrName>style.visibility</p:attrName>
                                        </p:attrNameLst>
                                      </p:cBhvr>
                                      <p:to>
                                        <p:strVal val="visible"/>
                                      </p:to>
                                    </p:set>
                                    <p:animEffect transition="in" filter="blinds(horizontal)">
                                      <p:cBhvr>
                                        <p:cTn id="17" dur="500"/>
                                        <p:tgtEl>
                                          <p:spTgt spid="27651">
                                            <p:txEl>
                                              <p:charRg st="17" end="2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xEl>
                                              <p:charRg st="27" end="37"/>
                                            </p:txEl>
                                          </p:spTgt>
                                        </p:tgtEl>
                                        <p:attrNameLst>
                                          <p:attrName>style.visibility</p:attrName>
                                        </p:attrNameLst>
                                      </p:cBhvr>
                                      <p:to>
                                        <p:strVal val="visible"/>
                                      </p:to>
                                    </p:set>
                                    <p:animEffect transition="in" filter="blinds(horizontal)">
                                      <p:cBhvr>
                                        <p:cTn id="22" dur="500"/>
                                        <p:tgtEl>
                                          <p:spTgt spid="27651">
                                            <p:txEl>
                                              <p:charRg st="27" end="3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1">
                                            <p:txEl>
                                              <p:charRg st="37" end="84"/>
                                            </p:txEl>
                                          </p:spTgt>
                                        </p:tgtEl>
                                        <p:attrNameLst>
                                          <p:attrName>style.visibility</p:attrName>
                                        </p:attrNameLst>
                                      </p:cBhvr>
                                      <p:to>
                                        <p:strVal val="visible"/>
                                      </p:to>
                                    </p:set>
                                    <p:animEffect transition="in" filter="blinds(horizontal)">
                                      <p:cBhvr>
                                        <p:cTn id="27" dur="500"/>
                                        <p:tgtEl>
                                          <p:spTgt spid="27651">
                                            <p:txEl>
                                              <p:charRg st="37" end="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p>
            <a:pPr eaLnBrk="1" hangingPunct="1"/>
            <a:r>
              <a:rPr lang="en-US" altLang="zh-CN" sz="4000" b="1" dirty="0">
                <a:solidFill>
                  <a:srgbClr val="FF0000"/>
                </a:solidFill>
                <a:ea typeface="黑体" panose="02010609060101010101" pitchFamily="49" charset="-122"/>
              </a:rPr>
              <a:t>“</a:t>
            </a:r>
            <a:r>
              <a:rPr lang="zh-CN" altLang="en-US" sz="4000" b="1" dirty="0">
                <a:solidFill>
                  <a:srgbClr val="FF0000"/>
                </a:solidFill>
                <a:ea typeface="黑体" panose="02010609060101010101" pitchFamily="49" charset="-122"/>
              </a:rPr>
              <a:t>看”字统领哪几句？</a:t>
            </a:r>
            <a:endParaRPr lang="zh-CN" altLang="en-US" sz="4000" b="1" dirty="0">
              <a:solidFill>
                <a:srgbClr val="FF0000"/>
              </a:solidFill>
              <a:ea typeface="黑体" panose="02010609060101010101" pitchFamily="49" charset="-122"/>
            </a:endParaRPr>
          </a:p>
        </p:txBody>
      </p:sp>
      <p:sp>
        <p:nvSpPr>
          <p:cNvPr id="14339" name="Rectangle 3"/>
          <p:cNvSpPr>
            <a:spLocks noGrp="1"/>
          </p:cNvSpPr>
          <p:nvPr>
            <p:ph idx="1"/>
          </p:nvPr>
        </p:nvSpPr>
        <p:spPr>
          <a:ln/>
        </p:spPr>
        <p:txBody>
          <a:bodyPr vert="horz" wrap="square" lIns="91440" tIns="45720" rIns="91440" bIns="45720" anchor="t"/>
          <a:p>
            <a:pPr eaLnBrk="1" hangingPunct="1"/>
            <a:r>
              <a:rPr lang="zh-CN" altLang="en-US" b="1" dirty="0">
                <a:solidFill>
                  <a:schemeClr val="tx2"/>
                </a:solidFill>
                <a:latin typeface="宋体" panose="02010600030101010101" pitchFamily="2" charset="-122"/>
                <a:ea typeface="黑体" panose="02010609060101010101" pitchFamily="49" charset="-122"/>
              </a:rPr>
              <a:t>一个</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宋体" panose="02010600030101010101" pitchFamily="2" charset="-122"/>
                <a:ea typeface="黑体" panose="02010609060101010101" pitchFamily="49" charset="-122"/>
              </a:rPr>
              <a:t>看</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宋体" panose="02010600030101010101" pitchFamily="2" charset="-122"/>
                <a:ea typeface="黑体" panose="02010609060101010101" pitchFamily="49" charset="-122"/>
              </a:rPr>
              <a:t>字，总领</a:t>
            </a:r>
            <a:r>
              <a:rPr lang="zh-CN" altLang="en-US" b="1" dirty="0">
                <a:solidFill>
                  <a:srgbClr val="FF0000"/>
                </a:solidFill>
                <a:latin typeface="宋体" panose="02010600030101010101" pitchFamily="2" charset="-122"/>
                <a:ea typeface="黑体" panose="02010609060101010101" pitchFamily="49" charset="-122"/>
              </a:rPr>
              <a:t>七句</a:t>
            </a:r>
            <a:r>
              <a:rPr lang="zh-CN" altLang="en-US" b="1" dirty="0">
                <a:solidFill>
                  <a:schemeClr val="tx2"/>
                </a:solidFill>
                <a:latin typeface="宋体" panose="02010600030101010101" pitchFamily="2" charset="-122"/>
                <a:ea typeface="黑体" panose="02010609060101010101" pitchFamily="49" charset="-122"/>
              </a:rPr>
              <a:t>。</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buNone/>
            </a:pPr>
            <a:endParaRPr lang="zh-CN" altLang="en-US" b="1" dirty="0">
              <a:solidFill>
                <a:schemeClr val="tx2"/>
              </a:solidFill>
              <a:latin typeface="黑体" panose="02010609060101010101" pitchFamily="49" charset="-122"/>
              <a:ea typeface="黑体" panose="02010609060101010101" pitchFamily="49" charset="-122"/>
            </a:endParaRPr>
          </a:p>
          <a:p>
            <a:pPr eaLnBrk="1" hangingPunct="1"/>
            <a:r>
              <a:rPr lang="zh-CN" altLang="en-US" b="1" dirty="0">
                <a:solidFill>
                  <a:schemeClr val="tx2"/>
                </a:solidFill>
                <a:latin typeface="黑体" panose="02010609060101010101" pitchFamily="49" charset="-122"/>
                <a:ea typeface="黑体" panose="02010609060101010101" pitchFamily="49" charset="-122"/>
              </a:rPr>
              <a:t>这样的字俗称</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领字</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，一般上下阙都有一个，读诗词要注意找出这种领字。</a:t>
            </a:r>
            <a:endParaRPr lang="zh-CN" altLang="en-US" b="1" dirty="0">
              <a:solidFill>
                <a:schemeClr val="tx2"/>
              </a:solidFill>
              <a:latin typeface="黑体" panose="02010609060101010101" pitchFamily="49" charset="-122"/>
              <a:ea typeface="黑体" panose="02010609060101010101" pitchFamily="49" charset="-122"/>
            </a:endParaRPr>
          </a:p>
          <a:p>
            <a:pPr eaLnBrk="1" hangingPunct="1"/>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看</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是领字，读时要稍加停顿。</a:t>
            </a:r>
            <a:endParaRPr lang="zh-CN" altLang="en-US"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charRg st="0" end="13"/>
                                            </p:txEl>
                                          </p:spTgt>
                                        </p:tgtEl>
                                        <p:attrNameLst>
                                          <p:attrName>style.visibility</p:attrName>
                                        </p:attrNameLst>
                                      </p:cBhvr>
                                      <p:to>
                                        <p:strVal val="visible"/>
                                      </p:to>
                                    </p:set>
                                    <p:animEffect transition="in" filter="blinds(horizontal)">
                                      <p:cBhvr>
                                        <p:cTn id="7" dur="500"/>
                                        <p:tgtEl>
                                          <p:spTgt spid="14339">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charRg st="14" end="49"/>
                                            </p:txEl>
                                          </p:spTgt>
                                        </p:tgtEl>
                                        <p:attrNameLst>
                                          <p:attrName>style.visibility</p:attrName>
                                        </p:attrNameLst>
                                      </p:cBhvr>
                                      <p:to>
                                        <p:strVal val="visible"/>
                                      </p:to>
                                    </p:set>
                                    <p:animEffect transition="in" filter="blinds(horizontal)">
                                      <p:cBhvr>
                                        <p:cTn id="12" dur="500"/>
                                        <p:tgtEl>
                                          <p:spTgt spid="14339">
                                            <p:txEl>
                                              <p:charRg st="14" end="4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charRg st="49" end="65"/>
                                            </p:txEl>
                                          </p:spTgt>
                                        </p:tgtEl>
                                        <p:attrNameLst>
                                          <p:attrName>style.visibility</p:attrName>
                                        </p:attrNameLst>
                                      </p:cBhvr>
                                      <p:to>
                                        <p:strVal val="visible"/>
                                      </p:to>
                                    </p:set>
                                    <p:animEffect transition="in" filter="blinds(horizontal)">
                                      <p:cBhvr>
                                        <p:cTn id="17" dur="500"/>
                                        <p:tgtEl>
                                          <p:spTgt spid="14339">
                                            <p:txEl>
                                              <p:charRg st="49"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毛泽东"/>
          <p:cNvPicPr>
            <a:picLocks noChangeAspect="1"/>
          </p:cNvPicPr>
          <p:nvPr/>
        </p:nvPicPr>
        <p:blipFill>
          <a:blip r:embed="rId1">
            <a:lum bright="20001"/>
          </a:blip>
          <a:stretch>
            <a:fillRect/>
          </a:stretch>
        </p:blipFill>
        <p:spPr>
          <a:xfrm>
            <a:off x="0" y="0"/>
            <a:ext cx="9144000" cy="6858000"/>
          </a:xfrm>
          <a:prstGeom prst="rect">
            <a:avLst/>
          </a:prstGeom>
          <a:noFill/>
          <a:ln w="9525">
            <a:noFill/>
          </a:ln>
        </p:spPr>
      </p:pic>
      <p:sp>
        <p:nvSpPr>
          <p:cNvPr id="4099" name="Text Box 3"/>
          <p:cNvSpPr txBox="1"/>
          <p:nvPr/>
        </p:nvSpPr>
        <p:spPr>
          <a:xfrm>
            <a:off x="609600" y="838200"/>
            <a:ext cx="8153400" cy="5584825"/>
          </a:xfrm>
          <a:prstGeom prst="rect">
            <a:avLst/>
          </a:prstGeom>
          <a:noFill/>
          <a:ln w="12700">
            <a:noFill/>
          </a:ln>
        </p:spPr>
        <p:txBody>
          <a:bodyPr>
            <a:spAutoFit/>
          </a:bodyPr>
          <a:p>
            <a:pPr algn="l"/>
            <a:r>
              <a:rPr lang="zh-CN" altLang="en-US" dirty="0">
                <a:solidFill>
                  <a:srgbClr val="CC3300"/>
                </a:solidFill>
                <a:latin typeface="Times New Roman" panose="02020603050405020304" charset="0"/>
              </a:rPr>
              <a:t>      </a:t>
            </a:r>
            <a:r>
              <a:rPr lang="zh-CN" altLang="en-US" dirty="0">
                <a:solidFill>
                  <a:srgbClr val="FF0000"/>
                </a:solidFill>
                <a:latin typeface="Times New Roman" panose="02020603050405020304" charset="0"/>
              </a:rPr>
              <a:t>独立寒秋，湘江北去，橘子洲头。看万山红遍，层林尽染；漫江碧透，百舸争流。鹰击长空，鱼翔浅底，万类霜天竞自由。怅寥廓，问苍茫大地，谁主沉浮？</a:t>
            </a:r>
            <a:br>
              <a:rPr lang="zh-CN" altLang="en-US" dirty="0">
                <a:solidFill>
                  <a:srgbClr val="FF0000"/>
                </a:solidFill>
                <a:latin typeface="Times New Roman" panose="02020603050405020304" charset="0"/>
              </a:rPr>
            </a:br>
            <a:r>
              <a:rPr lang="zh-CN" altLang="en-US" dirty="0">
                <a:solidFill>
                  <a:srgbClr val="FF0000"/>
                </a:solidFill>
                <a:latin typeface="Times New Roman" panose="02020603050405020304" charset="0"/>
              </a:rPr>
              <a:t>     携来百侣曾游，忆往昔峥嵘岁月稠。恰同学少年，风华正茂；书生意气，挥斥方遒。指点江山，激扬文字，粪土当年万户侯。曾记否，到中流击水，浪遏飞舟？</a:t>
            </a:r>
            <a:endParaRPr lang="zh-CN" altLang="en-US" dirty="0">
              <a:solidFill>
                <a:srgbClr val="FF0000"/>
              </a:solidFill>
              <a:latin typeface="Times New Roman" panose="02020603050405020304" charset="0"/>
            </a:endParaRPr>
          </a:p>
        </p:txBody>
      </p:sp>
      <p:sp>
        <p:nvSpPr>
          <p:cNvPr id="4100" name="Text Box 4"/>
          <p:cNvSpPr txBox="1"/>
          <p:nvPr/>
        </p:nvSpPr>
        <p:spPr>
          <a:xfrm>
            <a:off x="2209800" y="228600"/>
            <a:ext cx="4191000" cy="641350"/>
          </a:xfrm>
          <a:prstGeom prst="rect">
            <a:avLst/>
          </a:prstGeom>
          <a:noFill/>
          <a:ln w="12700">
            <a:noFill/>
          </a:ln>
        </p:spPr>
        <p:txBody>
          <a:bodyPr>
            <a:spAutoFit/>
          </a:bodyPr>
          <a:p>
            <a:r>
              <a:rPr lang="zh-CN" altLang="en-US" dirty="0">
                <a:latin typeface="Times New Roman" panose="02020603050405020304" charset="0"/>
              </a:rPr>
              <a:t>沁园春·长沙</a:t>
            </a:r>
            <a:endParaRPr lang="zh-CN" altLang="en-US" dirty="0">
              <a:latin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0" y="609600"/>
            <a:ext cx="8839200" cy="1143000"/>
          </a:xfrm>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在</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看</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的统领下，作者从哪几个角度为我</a:t>
            </a:r>
            <a:br>
              <a:rPr lang="zh-CN" altLang="en-US" sz="3600" b="1" dirty="0">
                <a:solidFill>
                  <a:srgbClr val="FF0000"/>
                </a:solidFill>
                <a:latin typeface="黑体" panose="02010609060101010101" pitchFamily="49" charset="-122"/>
                <a:ea typeface="黑体" panose="02010609060101010101" pitchFamily="49" charset="-122"/>
              </a:rPr>
            </a:br>
            <a:r>
              <a:rPr lang="zh-CN" altLang="en-US" sz="3600" b="1" dirty="0">
                <a:solidFill>
                  <a:srgbClr val="FF0000"/>
                </a:solidFill>
                <a:latin typeface="黑体" panose="02010609060101010101" pitchFamily="49" charset="-122"/>
                <a:ea typeface="黑体" panose="02010609060101010101" pitchFamily="49" charset="-122"/>
              </a:rPr>
              <a:t>             们展示了一幅湘江秋景图？</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15363" name="Rectangle 3"/>
          <p:cNvSpPr>
            <a:spLocks noGrp="1"/>
          </p:cNvSpPr>
          <p:nvPr>
            <p:ph idx="1"/>
          </p:nvPr>
        </p:nvSpPr>
        <p:spPr>
          <a:xfrm>
            <a:off x="457200" y="2011363"/>
            <a:ext cx="8229600" cy="4114800"/>
          </a:xfrm>
          <a:ln/>
        </p:spPr>
        <p:txBody>
          <a:bodyPr vert="horz" wrap="square" lIns="91440" tIns="45720" rIns="91440" bIns="45720" anchor="t"/>
          <a:p>
            <a:pPr eaLnBrk="1" hangingPunct="1"/>
            <a:r>
              <a:rPr lang="zh-CN" altLang="en-US" sz="3600" b="1" dirty="0">
                <a:solidFill>
                  <a:schemeClr val="tx2"/>
                </a:solidFill>
                <a:latin typeface="黑体" panose="02010609060101010101" pitchFamily="49" charset="-122"/>
                <a:ea typeface="黑体" panose="02010609060101010101" pitchFamily="49" charset="-122"/>
              </a:rPr>
              <a:t>远望	</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万山红遍</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  （高）</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群山</a:t>
            </a:r>
            <a:r>
              <a:rPr lang="zh-CN" altLang="en-US" sz="3600" b="1" dirty="0">
                <a:solidFill>
                  <a:schemeClr val="tx2"/>
                </a:solidFill>
                <a:latin typeface="Arial" panose="020B0604020202020204" pitchFamily="34" charset="0"/>
                <a:ea typeface="黑体" panose="02010609060101010101" pitchFamily="49" charset="-122"/>
              </a:rPr>
              <a:t>”</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黑体" panose="02010609060101010101" pitchFamily="49" charset="-122"/>
                <a:ea typeface="黑体" panose="02010609060101010101" pitchFamily="49" charset="-122"/>
              </a:rPr>
              <a:t>近看	</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漫江碧透</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  （低）</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江水</a:t>
            </a:r>
            <a:r>
              <a:rPr lang="zh-CN" altLang="en-US" sz="3600" b="1" dirty="0">
                <a:solidFill>
                  <a:schemeClr val="tx2"/>
                </a:solidFill>
                <a:latin typeface="Arial" panose="020B0604020202020204" pitchFamily="34" charset="0"/>
                <a:ea typeface="黑体" panose="02010609060101010101" pitchFamily="49" charset="-122"/>
              </a:rPr>
              <a:t>”</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黑体" panose="02010609060101010101" pitchFamily="49" charset="-122"/>
                <a:ea typeface="黑体" panose="02010609060101010101" pitchFamily="49" charset="-122"/>
              </a:rPr>
              <a:t>仰视	</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鹰击长空</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  （高）</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长空</a:t>
            </a:r>
            <a:r>
              <a:rPr lang="zh-CN" altLang="en-US" sz="3600" b="1" dirty="0">
                <a:solidFill>
                  <a:schemeClr val="tx2"/>
                </a:solidFill>
                <a:latin typeface="Arial" panose="020B0604020202020204" pitchFamily="34" charset="0"/>
                <a:ea typeface="黑体" panose="02010609060101010101" pitchFamily="49" charset="-122"/>
              </a:rPr>
              <a:t>”</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黑体" panose="02010609060101010101" pitchFamily="49" charset="-122"/>
                <a:ea typeface="黑体" panose="02010609060101010101" pitchFamily="49" charset="-122"/>
              </a:rPr>
              <a:t>俯视	</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鱼翔浅底</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  （低）</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水面</a:t>
            </a:r>
            <a:r>
              <a:rPr lang="zh-CN" altLang="en-US" sz="3600" b="1" dirty="0">
                <a:solidFill>
                  <a:schemeClr val="tx2"/>
                </a:solidFill>
                <a:latin typeface="Arial" panose="020B0604020202020204" pitchFamily="34" charset="0"/>
                <a:ea typeface="黑体" panose="02010609060101010101" pitchFamily="49" charset="-122"/>
              </a:rPr>
              <a:t>”</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en-US" altLang="zh-CN"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charRg st="0" end="19"/>
                                            </p:txEl>
                                          </p:spTgt>
                                        </p:tgtEl>
                                        <p:attrNameLst>
                                          <p:attrName>style.visibility</p:attrName>
                                        </p:attrNameLst>
                                      </p:cBhvr>
                                      <p:to>
                                        <p:strVal val="visible"/>
                                      </p:to>
                                    </p:set>
                                    <p:anim calcmode="lin" valueType="num">
                                      <p:cBhvr additive="base">
                                        <p:cTn id="7" dur="500" fill="hold"/>
                                        <p:tgtEl>
                                          <p:spTgt spid="15363">
                                            <p:txEl>
                                              <p:charRg st="0" end="1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charRg st="0" end="1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charRg st="19" end="38"/>
                                            </p:txEl>
                                          </p:spTgt>
                                        </p:tgtEl>
                                        <p:attrNameLst>
                                          <p:attrName>style.visibility</p:attrName>
                                        </p:attrNameLst>
                                      </p:cBhvr>
                                      <p:to>
                                        <p:strVal val="visible"/>
                                      </p:to>
                                    </p:set>
                                    <p:anim calcmode="lin" valueType="num">
                                      <p:cBhvr additive="base">
                                        <p:cTn id="13" dur="500" fill="hold"/>
                                        <p:tgtEl>
                                          <p:spTgt spid="15363">
                                            <p:txEl>
                                              <p:charRg st="19" end="3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charRg st="19" end="3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charRg st="38" end="57"/>
                                            </p:txEl>
                                          </p:spTgt>
                                        </p:tgtEl>
                                        <p:attrNameLst>
                                          <p:attrName>style.visibility</p:attrName>
                                        </p:attrNameLst>
                                      </p:cBhvr>
                                      <p:to>
                                        <p:strVal val="visible"/>
                                      </p:to>
                                    </p:set>
                                    <p:anim calcmode="lin" valueType="num">
                                      <p:cBhvr additive="base">
                                        <p:cTn id="19" dur="500" fill="hold"/>
                                        <p:tgtEl>
                                          <p:spTgt spid="15363">
                                            <p:txEl>
                                              <p:charRg st="38" end="5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charRg st="38" end="5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charRg st="57" end="76"/>
                                            </p:txEl>
                                          </p:spTgt>
                                        </p:tgtEl>
                                        <p:attrNameLst>
                                          <p:attrName>style.visibility</p:attrName>
                                        </p:attrNameLst>
                                      </p:cBhvr>
                                      <p:to>
                                        <p:strVal val="visible"/>
                                      </p:to>
                                    </p:set>
                                    <p:anim calcmode="lin" valueType="num">
                                      <p:cBhvr additive="base">
                                        <p:cTn id="25" dur="500" fill="hold"/>
                                        <p:tgtEl>
                                          <p:spTgt spid="15363">
                                            <p:txEl>
                                              <p:charRg st="57" end="7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charRg st="57" end="7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Rectangle 3"/>
          <p:cNvSpPr>
            <a:spLocks noGrp="1"/>
          </p:cNvSpPr>
          <p:nvPr>
            <p:ph idx="1"/>
          </p:nvPr>
        </p:nvSpPr>
        <p:spPr>
          <a:xfrm>
            <a:off x="304800" y="609600"/>
            <a:ext cx="8540750" cy="5638800"/>
          </a:xfrm>
          <a:ln/>
        </p:spPr>
        <p:txBody>
          <a:bodyPr vert="horz" wrap="square" lIns="91440" tIns="45720" rIns="91440" bIns="45720" anchor="t"/>
          <a:p>
            <a:pPr eaLnBrk="1" hangingPunct="1">
              <a:lnSpc>
                <a:spcPct val="90000"/>
              </a:lnSpc>
            </a:pPr>
            <a:r>
              <a:rPr lang="zh-CN" altLang="en-US" b="1" dirty="0">
                <a:solidFill>
                  <a:srgbClr val="FF0000"/>
                </a:solidFill>
                <a:latin typeface="宋体" panose="02010600030101010101" pitchFamily="2" charset="-122"/>
                <a:ea typeface="黑体" panose="02010609060101010101" pitchFamily="49" charset="-122"/>
              </a:rPr>
              <a:t>远望</a:t>
            </a:r>
            <a:r>
              <a:rPr lang="zh-CN" altLang="en-US" b="1" dirty="0">
                <a:solidFill>
                  <a:schemeClr val="tx2"/>
                </a:solidFill>
                <a:latin typeface="宋体" panose="02010600030101010101" pitchFamily="2" charset="-122"/>
                <a:ea typeface="黑体" panose="02010609060101010101" pitchFamily="49" charset="-122"/>
              </a:rPr>
              <a:t>群山，重重叠叠的树林点染如画；</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lnSpc>
                <a:spcPct val="90000"/>
              </a:lnSpc>
            </a:pPr>
            <a:r>
              <a:rPr lang="zh-CN" altLang="en-US" b="1" dirty="0">
                <a:solidFill>
                  <a:srgbClr val="FF0000"/>
                </a:solidFill>
                <a:latin typeface="宋体" panose="02010600030101010101" pitchFamily="2" charset="-122"/>
                <a:ea typeface="黑体" panose="02010609060101010101" pitchFamily="49" charset="-122"/>
              </a:rPr>
              <a:t>近看</a:t>
            </a:r>
            <a:r>
              <a:rPr lang="zh-CN" altLang="en-US" b="1" dirty="0">
                <a:solidFill>
                  <a:schemeClr val="tx2"/>
                </a:solidFill>
                <a:latin typeface="宋体" panose="02010600030101010101" pitchFamily="2" charset="-122"/>
                <a:ea typeface="黑体" panose="02010609060101010101" pitchFamily="49" charset="-122"/>
              </a:rPr>
              <a:t>满江的秋水碧绿清澈，无数船只争相行驶。</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lnSpc>
                <a:spcPct val="90000"/>
              </a:lnSpc>
            </a:pPr>
            <a:r>
              <a:rPr lang="zh-CN" altLang="en-US" b="1" dirty="0">
                <a:solidFill>
                  <a:srgbClr val="FF0000"/>
                </a:solidFill>
                <a:latin typeface="宋体" panose="02010600030101010101" pitchFamily="2" charset="-122"/>
                <a:ea typeface="黑体" panose="02010609060101010101" pitchFamily="49" charset="-122"/>
              </a:rPr>
              <a:t>仰视</a:t>
            </a:r>
            <a:r>
              <a:rPr lang="zh-CN" altLang="en-US" b="1" dirty="0">
                <a:solidFill>
                  <a:schemeClr val="tx2"/>
                </a:solidFill>
                <a:latin typeface="宋体" panose="02010600030101010101" pitchFamily="2" charset="-122"/>
                <a:ea typeface="黑体" panose="02010609060101010101" pitchFamily="49" charset="-122"/>
              </a:rPr>
              <a:t>，雄鹰在升空展翅高飞；</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lnSpc>
                <a:spcPct val="90000"/>
              </a:lnSpc>
            </a:pPr>
            <a:r>
              <a:rPr lang="zh-CN" altLang="en-US" b="1" dirty="0">
                <a:solidFill>
                  <a:srgbClr val="FF0000"/>
                </a:solidFill>
                <a:latin typeface="宋体" panose="02010600030101010101" pitchFamily="2" charset="-122"/>
                <a:ea typeface="黑体" panose="02010609060101010101" pitchFamily="49" charset="-122"/>
              </a:rPr>
              <a:t>俯看</a:t>
            </a:r>
            <a:r>
              <a:rPr lang="zh-CN" altLang="en-US" b="1" dirty="0">
                <a:solidFill>
                  <a:schemeClr val="tx2"/>
                </a:solidFill>
                <a:latin typeface="宋体" panose="02010600030101010101" pitchFamily="2" charset="-122"/>
                <a:ea typeface="黑体" panose="02010609060101010101" pitchFamily="49" charset="-122"/>
              </a:rPr>
              <a:t>，鱼儿在江水中轻快地畅游。</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lnSpc>
                <a:spcPct val="90000"/>
              </a:lnSpc>
            </a:pPr>
            <a:r>
              <a:rPr lang="zh-CN" altLang="en-US" b="1" dirty="0">
                <a:solidFill>
                  <a:srgbClr val="FF0000"/>
                </a:solidFill>
                <a:latin typeface="宋体" panose="02010600030101010101" pitchFamily="2" charset="-122"/>
                <a:ea typeface="黑体" panose="02010609060101010101" pitchFamily="49" charset="-122"/>
              </a:rPr>
              <a:t>宇宙中的万物</a:t>
            </a:r>
            <a:r>
              <a:rPr lang="zh-CN" altLang="en-US" b="1" dirty="0">
                <a:solidFill>
                  <a:schemeClr val="tx2"/>
                </a:solidFill>
                <a:latin typeface="宋体" panose="02010600030101010101" pitchFamily="2" charset="-122"/>
                <a:ea typeface="黑体" panose="02010609060101010101" pitchFamily="49" charset="-122"/>
              </a:rPr>
              <a:t>都在秋天里生气勃勃地自由舒展、蓬勃生长。</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lnSpc>
                <a:spcPct val="90000"/>
              </a:lnSpc>
            </a:pPr>
            <a:r>
              <a:rPr lang="zh-CN" altLang="en-US" b="1" dirty="0">
                <a:solidFill>
                  <a:schemeClr val="tx2"/>
                </a:solidFill>
                <a:latin typeface="宋体" panose="02010600030101010101" pitchFamily="2" charset="-122"/>
                <a:ea typeface="黑体" panose="02010609060101010101" pitchFamily="49" charset="-122"/>
              </a:rPr>
              <a:t>诗人从山上、江面、天空、水底选择了几种典型景物进行描写，远近相间，动静结合，对照鲜明。这七句，为下面的抒情烘托了背景，准备了气氛。</a:t>
            </a:r>
            <a:endParaRPr lang="zh-CN" altLang="en-US" b="1" dirty="0">
              <a:solidFill>
                <a:schemeClr val="tx2"/>
              </a:solidFill>
              <a:ea typeface="黑体" panose="02010609060101010101" pitchFamily="49" charset="-122"/>
            </a:endParaRPr>
          </a:p>
          <a:p>
            <a:pPr eaLnBrk="1" hangingPunct="1">
              <a:lnSpc>
                <a:spcPct val="90000"/>
              </a:lnSpc>
            </a:pPr>
            <a:endParaRPr lang="en-US" altLang="zh-CN"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charRg st="0" end="18"/>
                                            </p:txEl>
                                          </p:spTgt>
                                        </p:tgtEl>
                                        <p:attrNameLst>
                                          <p:attrName>style.visibility</p:attrName>
                                        </p:attrNameLst>
                                      </p:cBhvr>
                                      <p:to>
                                        <p:strVal val="visible"/>
                                      </p:to>
                                    </p:set>
                                    <p:animEffect transition="in" filter="blinds(horizontal)">
                                      <p:cBhvr>
                                        <p:cTn id="7" dur="500"/>
                                        <p:tgtEl>
                                          <p:spTgt spid="16387">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charRg st="18" end="40"/>
                                            </p:txEl>
                                          </p:spTgt>
                                        </p:tgtEl>
                                        <p:attrNameLst>
                                          <p:attrName>style.visibility</p:attrName>
                                        </p:attrNameLst>
                                      </p:cBhvr>
                                      <p:to>
                                        <p:strVal val="visible"/>
                                      </p:to>
                                    </p:set>
                                    <p:animEffect transition="in" filter="blinds(horizontal)">
                                      <p:cBhvr>
                                        <p:cTn id="12" dur="500"/>
                                        <p:tgtEl>
                                          <p:spTgt spid="16387">
                                            <p:txEl>
                                              <p:charRg st="18" end="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xEl>
                                              <p:charRg st="40" end="54"/>
                                            </p:txEl>
                                          </p:spTgt>
                                        </p:tgtEl>
                                        <p:attrNameLst>
                                          <p:attrName>style.visibility</p:attrName>
                                        </p:attrNameLst>
                                      </p:cBhvr>
                                      <p:to>
                                        <p:strVal val="visible"/>
                                      </p:to>
                                    </p:set>
                                    <p:animEffect transition="in" filter="blinds(horizontal)">
                                      <p:cBhvr>
                                        <p:cTn id="17" dur="500"/>
                                        <p:tgtEl>
                                          <p:spTgt spid="16387">
                                            <p:txEl>
                                              <p:charRg st="40" end="5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7">
                                            <p:txEl>
                                              <p:charRg st="54" end="70"/>
                                            </p:txEl>
                                          </p:spTgt>
                                        </p:tgtEl>
                                        <p:attrNameLst>
                                          <p:attrName>style.visibility</p:attrName>
                                        </p:attrNameLst>
                                      </p:cBhvr>
                                      <p:to>
                                        <p:strVal val="visible"/>
                                      </p:to>
                                    </p:set>
                                    <p:animEffect transition="in" filter="blinds(horizontal)">
                                      <p:cBhvr>
                                        <p:cTn id="22" dur="500"/>
                                        <p:tgtEl>
                                          <p:spTgt spid="16387">
                                            <p:txEl>
                                              <p:charRg st="54" end="7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87">
                                            <p:txEl>
                                              <p:charRg st="70" end="97"/>
                                            </p:txEl>
                                          </p:spTgt>
                                        </p:tgtEl>
                                        <p:attrNameLst>
                                          <p:attrName>style.visibility</p:attrName>
                                        </p:attrNameLst>
                                      </p:cBhvr>
                                      <p:to>
                                        <p:strVal val="visible"/>
                                      </p:to>
                                    </p:set>
                                    <p:animEffect transition="in" filter="blinds(horizontal)">
                                      <p:cBhvr>
                                        <p:cTn id="27" dur="500"/>
                                        <p:tgtEl>
                                          <p:spTgt spid="16387">
                                            <p:txEl>
                                              <p:charRg st="70" end="9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387">
                                            <p:txEl>
                                              <p:charRg st="97" end="163"/>
                                            </p:txEl>
                                          </p:spTgt>
                                        </p:tgtEl>
                                        <p:attrNameLst>
                                          <p:attrName>style.visibility</p:attrName>
                                        </p:attrNameLst>
                                      </p:cBhvr>
                                      <p:to>
                                        <p:strVal val="visible"/>
                                      </p:to>
                                    </p:set>
                                    <p:animEffect transition="in" filter="blinds(horizontal)">
                                      <p:cBhvr>
                                        <p:cTn id="32" dur="500"/>
                                        <p:tgtEl>
                                          <p:spTgt spid="16387">
                                            <p:txEl>
                                              <p:charRg st="97" end="1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ctr"/>
          <a:p>
            <a:pPr eaLnBrk="1" hangingPunct="1"/>
            <a:r>
              <a:rPr lang="zh-CN" altLang="en-US" sz="4000" b="1" u="sng" dirty="0">
                <a:solidFill>
                  <a:srgbClr val="FF0000"/>
                </a:solidFill>
                <a:latin typeface="黑体" panose="02010609060101010101" pitchFamily="49" charset="-122"/>
                <a:ea typeface="黑体" panose="02010609060101010101" pitchFamily="49" charset="-122"/>
              </a:rPr>
              <a:t>在这几句中，哪几个词用得好</a:t>
            </a:r>
            <a:r>
              <a:rPr lang="zh-CN" altLang="en-US" sz="4000" u="sng" dirty="0">
                <a:solidFill>
                  <a:srgbClr val="FF0000"/>
                </a:solidFill>
                <a:latin typeface="黑体" panose="02010609060101010101" pitchFamily="49" charset="-122"/>
                <a:ea typeface="黑体" panose="02010609060101010101" pitchFamily="49" charset="-122"/>
              </a:rPr>
              <a:t>？</a:t>
            </a:r>
            <a:r>
              <a:rPr lang="zh-CN" altLang="en-US" sz="4000" dirty="0">
                <a:solidFill>
                  <a:srgbClr val="FF0000"/>
                </a:solidFill>
                <a:latin typeface="黑体" panose="02010609060101010101" pitchFamily="49" charset="-122"/>
                <a:ea typeface="黑体" panose="02010609060101010101" pitchFamily="49" charset="-122"/>
              </a:rPr>
              <a:t> </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17411" name="Rectangle 3"/>
          <p:cNvSpPr>
            <a:spLocks noGrp="1"/>
          </p:cNvSpPr>
          <p:nvPr>
            <p:ph idx="1"/>
          </p:nvPr>
        </p:nvSpPr>
        <p:spPr>
          <a:ln/>
        </p:spPr>
        <p:txBody>
          <a:bodyPr vert="horz" wrap="square" lIns="91440" tIns="45720" rIns="91440" bIns="45720" anchor="t"/>
          <a:p>
            <a:pPr eaLnBrk="1" hangingPunct="1">
              <a:spcBef>
                <a:spcPct val="50000"/>
              </a:spcBef>
              <a:buNone/>
            </a:pPr>
            <a:r>
              <a:rPr lang="zh-CN" altLang="en-US" b="1" dirty="0">
                <a:solidFill>
                  <a:srgbClr val="FF0000"/>
                </a:solidFill>
                <a:latin typeface="黑体" panose="02010609060101010101" pitchFamily="49" charset="-122"/>
                <a:ea typeface="黑体" panose="02010609060101010101" pitchFamily="49" charset="-122"/>
              </a:rPr>
              <a:t>遍</a:t>
            </a:r>
            <a:r>
              <a:rPr lang="zh-CN" altLang="en-US" b="1" dirty="0">
                <a:solidFill>
                  <a:schemeClr val="tx2"/>
                </a:solidFill>
                <a:latin typeface="黑体" panose="02010609060101010101" pitchFamily="49" charset="-122"/>
                <a:ea typeface="黑体" panose="02010609060101010101" pitchFamily="49" charset="-122"/>
              </a:rPr>
              <a:t>：红得范围广</a:t>
            </a:r>
            <a:r>
              <a:rPr lang="zh-CN" altLang="en-US" b="1" dirty="0">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染</a:t>
            </a:r>
            <a:r>
              <a:rPr lang="zh-CN" altLang="en-US" b="1" dirty="0">
                <a:solidFill>
                  <a:schemeClr val="tx2"/>
                </a:solidFill>
                <a:latin typeface="黑体" panose="02010609060101010101" pitchFamily="49" charset="-122"/>
                <a:ea typeface="黑体" panose="02010609060101010101" pitchFamily="49" charset="-122"/>
              </a:rPr>
              <a:t>：红得深透</a:t>
            </a:r>
            <a:endParaRPr lang="zh-CN" altLang="en-US" b="1" dirty="0">
              <a:solidFill>
                <a:schemeClr val="tx2"/>
              </a:solidFill>
              <a:latin typeface="黑体" panose="02010609060101010101" pitchFamily="49" charset="-122"/>
              <a:ea typeface="黑体" panose="02010609060101010101" pitchFamily="49" charset="-122"/>
            </a:endParaRPr>
          </a:p>
          <a:p>
            <a:pPr eaLnBrk="1" hangingPunct="1">
              <a:spcBef>
                <a:spcPct val="50000"/>
              </a:spcBef>
              <a:buNone/>
            </a:pPr>
            <a:r>
              <a:rPr lang="zh-CN" altLang="en-US" b="1" dirty="0">
                <a:solidFill>
                  <a:srgbClr val="FF0000"/>
                </a:solidFill>
                <a:latin typeface="Arial" panose="020B0604020202020204" pitchFamily="34" charset="0"/>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染</a:t>
            </a:r>
            <a:r>
              <a:rPr lang="zh-CN" altLang="en-US" b="1" dirty="0">
                <a:solidFill>
                  <a:srgbClr val="FF0000"/>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字，写出山上层层的枫林仿佛人工染成的一样，景色十分壮美，很容易让人想到杜牧</a:t>
            </a:r>
            <a:r>
              <a:rPr lang="en-US" altLang="zh-CN"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山行</a:t>
            </a:r>
            <a:r>
              <a:rPr lang="en-US" altLang="zh-CN"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中的诗句</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停车坐爱枫林晚，</a:t>
            </a:r>
            <a:r>
              <a:rPr lang="zh-CN" altLang="en-US" b="1" dirty="0">
                <a:solidFill>
                  <a:srgbClr val="FF0000"/>
                </a:solidFill>
                <a:latin typeface="黑体" panose="02010609060101010101" pitchFamily="49" charset="-122"/>
                <a:ea typeface="黑体" panose="02010609060101010101" pitchFamily="49" charset="-122"/>
              </a:rPr>
              <a:t>霜叶红于二月花</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a:t>
            </a:r>
            <a:endParaRPr lang="zh-CN" altLang="en-US" b="1" dirty="0">
              <a:solidFill>
                <a:schemeClr val="tx2"/>
              </a:solidFill>
              <a:latin typeface="黑体" panose="02010609060101010101" pitchFamily="49" charset="-122"/>
              <a:ea typeface="黑体" panose="02010609060101010101" pitchFamily="49" charset="-122"/>
            </a:endParaRPr>
          </a:p>
          <a:p>
            <a:pPr eaLnBrk="1" hangingPunct="1">
              <a:spcBef>
                <a:spcPct val="50000"/>
              </a:spcBef>
              <a:buNone/>
            </a:pPr>
            <a:r>
              <a:rPr lang="zh-CN" altLang="en-US" b="1" dirty="0">
                <a:solidFill>
                  <a:schemeClr val="tx2"/>
                </a:solidFill>
                <a:latin typeface="黑体" panose="02010609060101010101" pitchFamily="49" charset="-122"/>
                <a:ea typeface="黑体" panose="02010609060101010101" pitchFamily="49" charset="-122"/>
              </a:rPr>
              <a:t>元朝王实甫的</a:t>
            </a:r>
            <a:r>
              <a:rPr lang="en-US" altLang="zh-CN"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西厢记</a:t>
            </a:r>
            <a:r>
              <a:rPr lang="en-US" altLang="zh-CN"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中就有</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晓来谁染霜林醉，总是离人泪</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的名句。</a:t>
            </a:r>
            <a:r>
              <a:rPr lang="zh-CN" altLang="en-US" b="1" dirty="0">
                <a:latin typeface="黑体" panose="02010609060101010101" pitchFamily="49" charset="-122"/>
                <a:ea typeface="黑体" panose="02010609060101010101" pitchFamily="49" charset="-122"/>
              </a:rPr>
              <a:t> </a:t>
            </a:r>
            <a:endParaRPr lang="zh-CN" altLang="en-US"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charRg st="0" end="19"/>
                                            </p:txEl>
                                          </p:spTgt>
                                        </p:tgtEl>
                                        <p:attrNameLst>
                                          <p:attrName>style.visibility</p:attrName>
                                        </p:attrNameLst>
                                      </p:cBhvr>
                                      <p:to>
                                        <p:strVal val="visible"/>
                                      </p:to>
                                    </p:set>
                                    <p:animEffect transition="in" filter="blinds(horizontal)">
                                      <p:cBhvr>
                                        <p:cTn id="7" dur="500"/>
                                        <p:tgtEl>
                                          <p:spTgt spid="17411">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charRg st="19" end="86"/>
                                            </p:txEl>
                                          </p:spTgt>
                                        </p:tgtEl>
                                        <p:attrNameLst>
                                          <p:attrName>style.visibility</p:attrName>
                                        </p:attrNameLst>
                                      </p:cBhvr>
                                      <p:to>
                                        <p:strVal val="visible"/>
                                      </p:to>
                                    </p:set>
                                    <p:animEffect transition="in" filter="blinds(horizontal)">
                                      <p:cBhvr>
                                        <p:cTn id="12" dur="500"/>
                                        <p:tgtEl>
                                          <p:spTgt spid="17411">
                                            <p:txEl>
                                              <p:charRg st="19" end="8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charRg st="86" end="121"/>
                                            </p:txEl>
                                          </p:spTgt>
                                        </p:tgtEl>
                                        <p:attrNameLst>
                                          <p:attrName>style.visibility</p:attrName>
                                        </p:attrNameLst>
                                      </p:cBhvr>
                                      <p:to>
                                        <p:strVal val="visible"/>
                                      </p:to>
                                    </p:set>
                                    <p:animEffect transition="in" filter="blinds(horizontal)">
                                      <p:cBhvr>
                                        <p:cTn id="17" dur="500"/>
                                        <p:tgtEl>
                                          <p:spTgt spid="17411">
                                            <p:txEl>
                                              <p:charRg st="86" end="1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p:cNvSpPr>
          <p:nvPr>
            <p:ph idx="1"/>
          </p:nvPr>
        </p:nvSpPr>
        <p:spPr>
          <a:xfrm>
            <a:off x="6019800" y="1752600"/>
            <a:ext cx="2743200" cy="4194175"/>
          </a:xfrm>
          <a:ln/>
        </p:spPr>
        <p:txBody>
          <a:bodyPr vert="horz" wrap="square" lIns="91440" tIns="45720" rIns="91440" bIns="45720" anchor="t"/>
          <a:p>
            <a:pPr eaLnBrk="1" hangingPunct="1"/>
            <a:r>
              <a:rPr lang="zh-CN" altLang="en-US" b="1" dirty="0">
                <a:solidFill>
                  <a:schemeClr val="tx2"/>
                </a:solidFill>
                <a:ea typeface="黑体" panose="02010609060101010101" pitchFamily="49" charset="-122"/>
              </a:rPr>
              <a:t>李可染</a:t>
            </a:r>
            <a:endParaRPr lang="zh-CN" altLang="en-US" b="1" dirty="0">
              <a:solidFill>
                <a:schemeClr val="tx2"/>
              </a:solidFill>
              <a:ea typeface="黑体" panose="02010609060101010101" pitchFamily="49" charset="-122"/>
            </a:endParaRPr>
          </a:p>
          <a:p>
            <a:pPr eaLnBrk="1" hangingPunct="1">
              <a:buNone/>
            </a:pPr>
            <a:r>
              <a:rPr lang="en-US" altLang="zh-CN" b="1" dirty="0">
                <a:solidFill>
                  <a:schemeClr val="tx2"/>
                </a:solidFill>
                <a:ea typeface="黑体" panose="02010609060101010101" pitchFamily="49" charset="-122"/>
              </a:rPr>
              <a:t>《</a:t>
            </a:r>
            <a:r>
              <a:rPr lang="zh-CN" altLang="en-US" b="1" dirty="0">
                <a:solidFill>
                  <a:schemeClr val="tx2"/>
                </a:solidFill>
                <a:ea typeface="黑体" panose="02010609060101010101" pitchFamily="49" charset="-122"/>
              </a:rPr>
              <a:t>万山红遍</a:t>
            </a:r>
            <a:endParaRPr lang="zh-CN" altLang="en-US" b="1" dirty="0">
              <a:solidFill>
                <a:schemeClr val="tx2"/>
              </a:solidFill>
              <a:ea typeface="黑体" panose="02010609060101010101" pitchFamily="49" charset="-122"/>
            </a:endParaRPr>
          </a:p>
          <a:p>
            <a:pPr eaLnBrk="1" hangingPunct="1">
              <a:buNone/>
            </a:pPr>
            <a:r>
              <a:rPr lang="zh-CN" altLang="en-US" b="1" dirty="0">
                <a:solidFill>
                  <a:schemeClr val="tx2"/>
                </a:solidFill>
                <a:ea typeface="黑体" panose="02010609060101010101" pitchFamily="49" charset="-122"/>
              </a:rPr>
              <a:t>   层林尽染</a:t>
            </a:r>
            <a:r>
              <a:rPr lang="en-US" altLang="zh-CN" b="1" dirty="0">
                <a:solidFill>
                  <a:schemeClr val="tx2"/>
                </a:solidFill>
                <a:ea typeface="黑体" panose="02010609060101010101" pitchFamily="49" charset="-122"/>
              </a:rPr>
              <a:t>》</a:t>
            </a:r>
            <a:endParaRPr lang="en-US" altLang="zh-CN" b="1" dirty="0">
              <a:solidFill>
                <a:schemeClr val="tx2"/>
              </a:solidFill>
              <a:ea typeface="黑体" panose="02010609060101010101" pitchFamily="49" charset="-122"/>
            </a:endParaRPr>
          </a:p>
          <a:p>
            <a:pPr eaLnBrk="1" hangingPunct="1"/>
            <a:endParaRPr lang="en-US" altLang="zh-CN" b="1" dirty="0">
              <a:solidFill>
                <a:schemeClr val="tx2"/>
              </a:solidFill>
              <a:ea typeface="黑体" panose="02010609060101010101" pitchFamily="49" charset="-122"/>
            </a:endParaRPr>
          </a:p>
          <a:p>
            <a:pPr eaLnBrk="1" hangingPunct="1"/>
            <a:endParaRPr lang="en-US" altLang="zh-CN" b="1" dirty="0">
              <a:solidFill>
                <a:schemeClr val="tx2"/>
              </a:solidFill>
              <a:ea typeface="黑体" panose="02010609060101010101" pitchFamily="49" charset="-122"/>
            </a:endParaRPr>
          </a:p>
        </p:txBody>
      </p:sp>
      <p:pic>
        <p:nvPicPr>
          <p:cNvPr id="25603" name="Picture 4" descr="1486"/>
          <p:cNvPicPr>
            <a:picLocks noChangeAspect="1"/>
          </p:cNvPicPr>
          <p:nvPr/>
        </p:nvPicPr>
        <p:blipFill>
          <a:blip r:embed="rId1">
            <a:lum bright="12000" contrast="30000"/>
          </a:blip>
          <a:stretch>
            <a:fillRect/>
          </a:stretch>
        </p:blipFill>
        <p:spPr>
          <a:xfrm>
            <a:off x="2133600" y="0"/>
            <a:ext cx="3449638" cy="68580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descr="万山秋色"/>
          <p:cNvPicPr>
            <a:picLocks noChangeAspect="1"/>
          </p:cNvPicPr>
          <p:nvPr/>
        </p:nvPicPr>
        <p:blipFill>
          <a:blip r:embed="rId1"/>
          <a:stretch>
            <a:fillRect/>
          </a:stretch>
        </p:blipFill>
        <p:spPr>
          <a:xfrm>
            <a:off x="0" y="30163"/>
            <a:ext cx="9144000" cy="6827837"/>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301625" y="609600"/>
            <a:ext cx="8540750" cy="1905000"/>
          </a:xfrm>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这漫山遍野像火一样的枫林，很容易使人联想起什么？</a:t>
            </a:r>
            <a:r>
              <a:rPr lang="zh-CN" altLang="en-US" sz="3600" dirty="0">
                <a:solidFill>
                  <a:srgbClr val="FF0000"/>
                </a:solidFill>
                <a:latin typeface="黑体" panose="02010609060101010101" pitchFamily="49" charset="-122"/>
                <a:ea typeface="黑体" panose="02010609060101010101" pitchFamily="49" charset="-122"/>
              </a:rPr>
              <a:t>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55299" name="Rectangle 3"/>
          <p:cNvSpPr>
            <a:spLocks noGrp="1"/>
          </p:cNvSpPr>
          <p:nvPr>
            <p:ph idx="1"/>
          </p:nvPr>
        </p:nvSpPr>
        <p:spPr>
          <a:xfrm>
            <a:off x="301625" y="2362200"/>
            <a:ext cx="8540750" cy="3962400"/>
          </a:xfrm>
          <a:ln/>
        </p:spPr>
        <p:txBody>
          <a:bodyPr vert="horz" wrap="square" lIns="91440" tIns="45720" rIns="91440" bIns="45720" anchor="t"/>
          <a:p>
            <a:pPr eaLnBrk="1" hangingPunct="1"/>
            <a:r>
              <a:rPr lang="zh-CN" altLang="en-US" sz="3600" b="1" dirty="0">
                <a:solidFill>
                  <a:schemeClr val="tx2"/>
                </a:solidFill>
                <a:latin typeface="黑体" panose="02010609060101010101" pitchFamily="49" charset="-122"/>
                <a:ea typeface="黑体" panose="02010609060101010101" pitchFamily="49" charset="-122"/>
              </a:rPr>
              <a:t>让人联想起星火燎原的革命火炬。革命形势蓬勃发展，</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万山红遍</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，大有燎原之势。</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黑体" panose="02010609060101010101" pitchFamily="49" charset="-122"/>
                <a:ea typeface="黑体" panose="02010609060101010101" pitchFamily="49" charset="-122"/>
              </a:rPr>
              <a:t>星星之火，可以燎原。</a:t>
            </a:r>
            <a:endParaRPr lang="zh-CN" altLang="en-US"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charRg st="0" end="39"/>
                                            </p:txEl>
                                          </p:spTgt>
                                        </p:tgtEl>
                                        <p:attrNameLst>
                                          <p:attrName>style.visibility</p:attrName>
                                        </p:attrNameLst>
                                      </p:cBhvr>
                                      <p:to>
                                        <p:strVal val="visible"/>
                                      </p:to>
                                    </p:set>
                                    <p:anim calcmode="lin" valueType="num">
                                      <p:cBhvr additive="base">
                                        <p:cTn id="7" dur="500" fill="hold"/>
                                        <p:tgtEl>
                                          <p:spTgt spid="55299">
                                            <p:txEl>
                                              <p:charRg st="0" end="3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charRg st="0" end="3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charRg st="39" end="50"/>
                                            </p:txEl>
                                          </p:spTgt>
                                        </p:tgtEl>
                                        <p:attrNameLst>
                                          <p:attrName>style.visibility</p:attrName>
                                        </p:attrNameLst>
                                      </p:cBhvr>
                                      <p:to>
                                        <p:strVal val="visible"/>
                                      </p:to>
                                    </p:set>
                                    <p:anim calcmode="lin" valueType="num">
                                      <p:cBhvr additive="base">
                                        <p:cTn id="13" dur="500" fill="hold"/>
                                        <p:tgtEl>
                                          <p:spTgt spid="55299">
                                            <p:txEl>
                                              <p:charRg st="39" end="5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charRg st="39" end="5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idx="1"/>
          </p:nvPr>
        </p:nvSpPr>
        <p:spPr>
          <a:xfrm>
            <a:off x="304800" y="990600"/>
            <a:ext cx="8540750" cy="4194175"/>
          </a:xfrm>
          <a:ln/>
        </p:spPr>
        <p:txBody>
          <a:bodyPr vert="horz" wrap="square" lIns="91440" tIns="45720" rIns="91440" bIns="45720" anchor="t"/>
          <a:p>
            <a:pPr eaLnBrk="1" hangingPunct="1"/>
            <a:r>
              <a:rPr lang="zh-CN" altLang="en-US" sz="3600" b="1" dirty="0">
                <a:solidFill>
                  <a:srgbClr val="FF0000"/>
                </a:solidFill>
                <a:ea typeface="黑体" panose="02010609060101010101" pitchFamily="49" charset="-122"/>
              </a:rPr>
              <a:t>透</a:t>
            </a:r>
            <a:r>
              <a:rPr lang="zh-CN" altLang="en-US" sz="3600" b="1" dirty="0">
                <a:solidFill>
                  <a:schemeClr val="tx2"/>
                </a:solidFill>
                <a:ea typeface="黑体" panose="02010609060101010101" pitchFamily="49" charset="-122"/>
              </a:rPr>
              <a:t>：强调江水的清澈见底</a:t>
            </a:r>
            <a:endParaRPr lang="zh-CN" altLang="en-US" sz="3600" b="1" dirty="0">
              <a:solidFill>
                <a:schemeClr val="tx2"/>
              </a:solidFill>
              <a:ea typeface="黑体" panose="02010609060101010101" pitchFamily="49" charset="-122"/>
            </a:endParaRPr>
          </a:p>
          <a:p>
            <a:pPr eaLnBrk="1" hangingPunct="1"/>
            <a:r>
              <a:rPr lang="zh-CN" altLang="en-US" sz="3600" b="1" dirty="0">
                <a:solidFill>
                  <a:srgbClr val="FF0000"/>
                </a:solidFill>
                <a:ea typeface="黑体" panose="02010609060101010101" pitchFamily="49" charset="-122"/>
              </a:rPr>
              <a:t>争</a:t>
            </a:r>
            <a:r>
              <a:rPr lang="zh-CN" altLang="en-US" sz="3600" b="1" dirty="0">
                <a:solidFill>
                  <a:schemeClr val="tx2"/>
                </a:solidFill>
                <a:ea typeface="黑体" panose="02010609060101010101" pitchFamily="49" charset="-122"/>
              </a:rPr>
              <a:t>：渲染了千帆竞发争先恐后的热闹气氛</a:t>
            </a:r>
            <a:endParaRPr lang="zh-CN" altLang="en-US" sz="3600" b="1" dirty="0">
              <a:solidFill>
                <a:schemeClr val="tx2"/>
              </a:solidFill>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ctr"/>
          <a:p>
            <a:pPr eaLnBrk="1" hangingPunct="1"/>
            <a:r>
              <a:rPr lang="en-US" altLang="zh-CN"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击</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改成</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飞</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可以吗？</a:t>
            </a:r>
            <a:r>
              <a:rPr lang="zh-CN" altLang="en-US" sz="3600" dirty="0">
                <a:solidFill>
                  <a:srgbClr val="FF0000"/>
                </a:solidFill>
                <a:latin typeface="黑体" panose="02010609060101010101" pitchFamily="49" charset="-122"/>
                <a:ea typeface="黑体" panose="02010609060101010101" pitchFamily="49" charset="-122"/>
              </a:rPr>
              <a:t>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58371" name="Rectangle 3"/>
          <p:cNvSpPr>
            <a:spLocks noGrp="1"/>
          </p:cNvSpPr>
          <p:nvPr>
            <p:ph idx="1"/>
          </p:nvPr>
        </p:nvSpPr>
        <p:spPr>
          <a:ln/>
        </p:spPr>
        <p:txBody>
          <a:bodyPr vert="horz" wrap="square" lIns="91440" tIns="45720" rIns="91440" bIns="45720" anchor="t"/>
          <a:p>
            <a:pPr eaLnBrk="1" hangingPunct="1"/>
            <a:r>
              <a:rPr lang="en-US" altLang="zh-CN"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击</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能显示出雄鹰展翅奋飞，搏击长空的强劲有力。</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黑体" panose="02010609060101010101" pitchFamily="49" charset="-122"/>
                <a:ea typeface="黑体" panose="02010609060101010101" pitchFamily="49" charset="-122"/>
              </a:rPr>
              <a:t>突出雄鹰的矫健。</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en-US" altLang="zh-CN"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charRg st="0" end="25"/>
                                            </p:txEl>
                                          </p:spTgt>
                                        </p:tgtEl>
                                        <p:attrNameLst>
                                          <p:attrName>style.visibility</p:attrName>
                                        </p:attrNameLst>
                                      </p:cBhvr>
                                      <p:to>
                                        <p:strVal val="visible"/>
                                      </p:to>
                                    </p:set>
                                    <p:anim calcmode="lin" valueType="num">
                                      <p:cBhvr additive="base">
                                        <p:cTn id="7" dur="500" fill="hold"/>
                                        <p:tgtEl>
                                          <p:spTgt spid="58371">
                                            <p:txEl>
                                              <p:charRg st="0" end="2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charRg st="0" end="2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charRg st="25" end="34"/>
                                            </p:txEl>
                                          </p:spTgt>
                                        </p:tgtEl>
                                        <p:attrNameLst>
                                          <p:attrName>style.visibility</p:attrName>
                                        </p:attrNameLst>
                                      </p:cBhvr>
                                      <p:to>
                                        <p:strVal val="visible"/>
                                      </p:to>
                                    </p:set>
                                    <p:anim calcmode="lin" valueType="num">
                                      <p:cBhvr additive="base">
                                        <p:cTn id="13" dur="500" fill="hold"/>
                                        <p:tgtEl>
                                          <p:spTgt spid="58371">
                                            <p:txEl>
                                              <p:charRg st="25" end="3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charRg st="25" end="3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ln/>
        </p:spPr>
        <p:txBody>
          <a:bodyPr vert="horz" wrap="square" lIns="91440" tIns="45720" rIns="91440" bIns="45720" anchor="ctr"/>
          <a:p>
            <a:pPr eaLnBrk="1" hangingPunct="1"/>
            <a:r>
              <a:rPr lang="en-US" altLang="zh-CN"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翔</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改为</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游</a:t>
            </a:r>
            <a:r>
              <a:rPr lang="zh-CN" altLang="en-US"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好像更准确一些，鱼儿怎能像鸟儿一样飞翔呢？</a:t>
            </a:r>
            <a:r>
              <a:rPr lang="zh-CN" altLang="en-US" sz="3600" dirty="0">
                <a:solidFill>
                  <a:srgbClr val="FF0000"/>
                </a:solidFill>
                <a:latin typeface="黑体" panose="02010609060101010101" pitchFamily="49" charset="-122"/>
                <a:ea typeface="黑体" panose="02010609060101010101" pitchFamily="49" charset="-122"/>
              </a:rPr>
              <a:t>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20483" name="Rectangle 3"/>
          <p:cNvSpPr>
            <a:spLocks noGrp="1"/>
          </p:cNvSpPr>
          <p:nvPr>
            <p:ph idx="1"/>
          </p:nvPr>
        </p:nvSpPr>
        <p:spPr>
          <a:xfrm>
            <a:off x="460375" y="1682750"/>
            <a:ext cx="8229600" cy="3949700"/>
          </a:xfrm>
          <a:ln/>
        </p:spPr>
        <p:txBody>
          <a:bodyPr vert="horz" wrap="square" lIns="91440" tIns="45720" rIns="91440" bIns="45720" anchor="t"/>
          <a:p>
            <a:pPr eaLnBrk="1" hangingPunct="1">
              <a:lnSpc>
                <a:spcPct val="90000"/>
              </a:lnSpc>
              <a:buNone/>
            </a:pPr>
            <a:endParaRPr lang="en-US" altLang="zh-CN" b="1" dirty="0">
              <a:solidFill>
                <a:schemeClr val="tx2"/>
              </a:solidFill>
              <a:ea typeface="黑体" panose="02010609060101010101" pitchFamily="49" charset="-122"/>
            </a:endParaRPr>
          </a:p>
          <a:p>
            <a:pPr eaLnBrk="1" hangingPunct="1">
              <a:lnSpc>
                <a:spcPct val="90000"/>
              </a:lnSpc>
            </a:pPr>
            <a:r>
              <a:rPr lang="en-US" altLang="zh-CN" b="1" dirty="0">
                <a:solidFill>
                  <a:srgbClr val="FF0000"/>
                </a:solidFill>
                <a:ea typeface="黑体" panose="02010609060101010101" pitchFamily="49" charset="-122"/>
              </a:rPr>
              <a:t>“</a:t>
            </a:r>
            <a:r>
              <a:rPr lang="zh-CN" altLang="en-US" b="1" dirty="0">
                <a:solidFill>
                  <a:srgbClr val="FF0000"/>
                </a:solidFill>
                <a:ea typeface="黑体" panose="02010609060101010101" pitchFamily="49" charset="-122"/>
              </a:rPr>
              <a:t>翔”</a:t>
            </a:r>
            <a:r>
              <a:rPr lang="zh-CN" altLang="en-US" b="1" dirty="0">
                <a:solidFill>
                  <a:schemeClr val="tx2"/>
                </a:solidFill>
                <a:ea typeface="黑体" panose="02010609060101010101" pitchFamily="49" charset="-122"/>
              </a:rPr>
              <a:t>写出了鱼儿在清澈见底，水天相映的水中游动得自由轻快，像在天空中飞翔一样。比拟出游鱼的轻快自由。</a:t>
            </a:r>
            <a:endParaRPr lang="zh-CN" altLang="en-US" b="1" dirty="0">
              <a:solidFill>
                <a:schemeClr val="tx2"/>
              </a:solidFill>
              <a:ea typeface="黑体" panose="02010609060101010101" pitchFamily="49" charset="-122"/>
            </a:endParaRPr>
          </a:p>
          <a:p>
            <a:pPr eaLnBrk="1" hangingPunct="1">
              <a:lnSpc>
                <a:spcPct val="90000"/>
              </a:lnSpc>
            </a:pPr>
            <a:r>
              <a:rPr lang="zh-CN" altLang="en-US" b="1" dirty="0">
                <a:solidFill>
                  <a:srgbClr val="FF0000"/>
                </a:solidFill>
                <a:ea typeface="黑体" panose="02010609060101010101" pitchFamily="49" charset="-122"/>
              </a:rPr>
              <a:t>“浅底”</a:t>
            </a:r>
            <a:r>
              <a:rPr lang="zh-CN" altLang="en-US" b="1" dirty="0">
                <a:solidFill>
                  <a:schemeClr val="tx2"/>
                </a:solidFill>
                <a:ea typeface="黑体" panose="02010609060101010101" pitchFamily="49" charset="-122"/>
              </a:rPr>
              <a:t>并非真的水浅，而是清澈见底，显得水浅。蓝天倒映在碧水中，看上去鱼儿像在天空中游动，像飞翔一样。</a:t>
            </a:r>
            <a:endParaRPr lang="zh-CN" altLang="en-US" b="1"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charRg st="1" end="52"/>
                                            </p:txEl>
                                          </p:spTgt>
                                        </p:tgtEl>
                                        <p:attrNameLst>
                                          <p:attrName>style.visibility</p:attrName>
                                        </p:attrNameLst>
                                      </p:cBhvr>
                                      <p:to>
                                        <p:strVal val="visible"/>
                                      </p:to>
                                    </p:set>
                                    <p:animEffect transition="in" filter="blinds(horizontal)">
                                      <p:cBhvr>
                                        <p:cTn id="7" dur="500"/>
                                        <p:tgtEl>
                                          <p:spTgt spid="20483">
                                            <p:txEl>
                                              <p:charRg st="1" end="5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charRg st="52" end="104"/>
                                            </p:txEl>
                                          </p:spTgt>
                                        </p:tgtEl>
                                        <p:attrNameLst>
                                          <p:attrName>style.visibility</p:attrName>
                                        </p:attrNameLst>
                                      </p:cBhvr>
                                      <p:to>
                                        <p:strVal val="visible"/>
                                      </p:to>
                                    </p:set>
                                    <p:animEffect transition="in" filter="blinds(horizontal)">
                                      <p:cBhvr>
                                        <p:cTn id="12" dur="500"/>
                                        <p:tgtEl>
                                          <p:spTgt spid="20483">
                                            <p:txEl>
                                              <p:charRg st="52" end="1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毛泽东笔下的秋景，给人的总体感觉是什么？用四字短语概括景物的特征。 </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21507" name="Rectangle 3"/>
          <p:cNvSpPr>
            <a:spLocks noGrp="1"/>
          </p:cNvSpPr>
          <p:nvPr>
            <p:ph idx="1"/>
          </p:nvPr>
        </p:nvSpPr>
        <p:spPr>
          <a:xfrm>
            <a:off x="228600" y="2667000"/>
            <a:ext cx="8540750" cy="3584575"/>
          </a:xfrm>
          <a:ln/>
        </p:spPr>
        <p:txBody>
          <a:bodyPr vert="horz" wrap="square" lIns="91440" tIns="45720" rIns="91440" bIns="45720" anchor="t"/>
          <a:p>
            <a:pPr eaLnBrk="1" hangingPunct="1"/>
            <a:r>
              <a:rPr lang="zh-CN" altLang="en-US" sz="4000" b="1" dirty="0">
                <a:solidFill>
                  <a:schemeClr val="tx2"/>
                </a:solidFill>
                <a:latin typeface="黑体" panose="02010609060101010101" pitchFamily="49" charset="-122"/>
                <a:ea typeface="黑体" panose="02010609060101010101" pitchFamily="49" charset="-122"/>
              </a:rPr>
              <a:t>绚丽多姿，充满生机 </a:t>
            </a:r>
            <a:endParaRPr lang="zh-CN" altLang="en-US" sz="40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charRg st="0" end="11"/>
                                            </p:txEl>
                                          </p:spTgt>
                                        </p:tgtEl>
                                        <p:attrNameLst>
                                          <p:attrName>style.visibility</p:attrName>
                                        </p:attrNameLst>
                                      </p:cBhvr>
                                      <p:to>
                                        <p:strVal val="visible"/>
                                      </p:to>
                                    </p:set>
                                    <p:animEffect transition="in" filter="blinds(horizontal)">
                                      <p:cBhvr>
                                        <p:cTn id="7" dur="500"/>
                                        <p:tgtEl>
                                          <p:spTgt spid="21507">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5"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6386" name="Text Box 2"/>
          <p:cNvSpPr txBox="1"/>
          <p:nvPr/>
        </p:nvSpPr>
        <p:spPr>
          <a:xfrm>
            <a:off x="304800" y="228600"/>
            <a:ext cx="3048000" cy="579438"/>
          </a:xfrm>
          <a:prstGeom prst="rect">
            <a:avLst/>
          </a:prstGeom>
          <a:noFill/>
          <a:ln w="12700">
            <a:noFill/>
          </a:ln>
        </p:spPr>
        <p:txBody>
          <a:bodyPr>
            <a:spAutoFit/>
          </a:bodyPr>
          <a:p>
            <a:pPr algn="l"/>
            <a:r>
              <a:rPr lang="zh-CN" altLang="en-US" sz="3200" dirty="0">
                <a:solidFill>
                  <a:srgbClr val="FF0000"/>
                </a:solidFill>
                <a:latin typeface="Times New Roman" panose="02020603050405020304" charset="0"/>
              </a:rPr>
              <a:t>教学目标要求</a:t>
            </a:r>
            <a:endParaRPr lang="zh-CN" altLang="en-US" sz="3200" dirty="0">
              <a:solidFill>
                <a:srgbClr val="0000CC"/>
              </a:solidFill>
              <a:latin typeface="Times New Roman" panose="02020603050405020304" charset="0"/>
              <a:ea typeface="Times New Roman" panose="02020603050405020304" charset="0"/>
            </a:endParaRPr>
          </a:p>
        </p:txBody>
      </p:sp>
      <p:sp>
        <p:nvSpPr>
          <p:cNvPr id="16387" name="Text Box 3"/>
          <p:cNvSpPr txBox="1"/>
          <p:nvPr/>
        </p:nvSpPr>
        <p:spPr>
          <a:xfrm>
            <a:off x="381000" y="1371600"/>
            <a:ext cx="7467600" cy="1554163"/>
          </a:xfrm>
          <a:prstGeom prst="rect">
            <a:avLst/>
          </a:prstGeom>
          <a:noFill/>
          <a:ln w="12700">
            <a:noFill/>
          </a:ln>
        </p:spPr>
        <p:txBody>
          <a:bodyPr>
            <a:spAutoFit/>
          </a:bodyPr>
          <a:p>
            <a:pPr algn="l"/>
            <a:r>
              <a:rPr lang="zh-CN" altLang="en-US" sz="3200" dirty="0">
                <a:solidFill>
                  <a:srgbClr val="0000CC"/>
                </a:solidFill>
                <a:latin typeface="Times New Roman" panose="02020603050405020304" charset="0"/>
                <a:cs typeface="Times New Roman" panose="02020603050405020304" charset="0"/>
              </a:rPr>
              <a:t>        ②</a:t>
            </a:r>
            <a:r>
              <a:rPr lang="zh-CN" altLang="en-US" sz="3200" dirty="0">
                <a:solidFill>
                  <a:srgbClr val="0000CC"/>
                </a:solidFill>
                <a:latin typeface="Times New Roman" panose="02020603050405020304" charset="0"/>
              </a:rPr>
              <a:t> </a:t>
            </a:r>
            <a:r>
              <a:rPr lang="zh-CN" altLang="en-US" sz="3200" dirty="0">
                <a:solidFill>
                  <a:srgbClr val="0000CC"/>
                </a:solidFill>
                <a:latin typeface="Times New Roman" panose="02020603050405020304" charset="0"/>
                <a:cs typeface="Times New Roman" panose="02020603050405020304" charset="0"/>
              </a:rPr>
              <a:t>理解、体会毛泽东同志以天下为己任的博大胸怀和壮志豪情，学习毛泽东同志敢于急流勇进的革命精神。</a:t>
            </a:r>
            <a:endParaRPr lang="zh-CN" altLang="en-US" sz="3200" dirty="0">
              <a:solidFill>
                <a:srgbClr val="0000CC"/>
              </a:solidFill>
              <a:latin typeface="Times New Roman" panose="02020603050405020304" charset="0"/>
              <a:ea typeface="Times New Roman" panose="02020603050405020304" charset="0"/>
            </a:endParaRPr>
          </a:p>
        </p:txBody>
      </p:sp>
      <p:sp>
        <p:nvSpPr>
          <p:cNvPr id="16390" name="Text Box 6"/>
          <p:cNvSpPr txBox="1"/>
          <p:nvPr/>
        </p:nvSpPr>
        <p:spPr>
          <a:xfrm>
            <a:off x="1219200" y="762000"/>
            <a:ext cx="6400800" cy="579438"/>
          </a:xfrm>
          <a:prstGeom prst="rect">
            <a:avLst/>
          </a:prstGeom>
          <a:noFill/>
          <a:ln w="12700">
            <a:noFill/>
          </a:ln>
        </p:spPr>
        <p:txBody>
          <a:bodyPr>
            <a:spAutoFit/>
          </a:bodyPr>
          <a:p>
            <a:pPr algn="l"/>
            <a:r>
              <a:rPr lang="zh-CN" altLang="en-US" sz="3200" dirty="0">
                <a:solidFill>
                  <a:srgbClr val="0000CC"/>
                </a:solidFill>
                <a:latin typeface="Times New Roman" panose="02020603050405020304" charset="0"/>
                <a:cs typeface="Times New Roman" panose="02020603050405020304" charset="0"/>
              </a:rPr>
              <a:t>①</a:t>
            </a:r>
            <a:r>
              <a:rPr lang="zh-CN" altLang="en-US" sz="3200" dirty="0">
                <a:solidFill>
                  <a:srgbClr val="0000CC"/>
                </a:solidFill>
                <a:latin typeface="Times New Roman" panose="02020603050405020304" charset="0"/>
              </a:rPr>
              <a:t> </a:t>
            </a:r>
            <a:r>
              <a:rPr lang="zh-CN" altLang="en-US" sz="3200" dirty="0">
                <a:solidFill>
                  <a:srgbClr val="0000CC"/>
                </a:solidFill>
                <a:latin typeface="Times New Roman" panose="02020603050405020304" charset="0"/>
                <a:cs typeface="Times New Roman" panose="02020603050405020304" charset="0"/>
              </a:rPr>
              <a:t>把握全首词的景物（意象）</a:t>
            </a:r>
            <a:r>
              <a:rPr lang="zh-CN" altLang="en-US" sz="3200" dirty="0">
                <a:solidFill>
                  <a:srgbClr val="0000CC"/>
                </a:solidFill>
                <a:latin typeface="Times New Roman" panose="02020603050405020304" charset="0"/>
              </a:rPr>
              <a:t>。</a:t>
            </a:r>
            <a:endParaRPr lang="zh-CN" altLang="en-US" sz="3200" dirty="0">
              <a:solidFill>
                <a:srgbClr val="0000CC"/>
              </a:solidFill>
              <a:latin typeface="Times New Roman" panose="02020603050405020304" charset="0"/>
            </a:endParaRPr>
          </a:p>
        </p:txBody>
      </p:sp>
      <p:sp>
        <p:nvSpPr>
          <p:cNvPr id="16391" name="Text Box 7"/>
          <p:cNvSpPr txBox="1"/>
          <p:nvPr/>
        </p:nvSpPr>
        <p:spPr>
          <a:xfrm>
            <a:off x="990600" y="5791200"/>
            <a:ext cx="7924800" cy="457200"/>
          </a:xfrm>
          <a:prstGeom prst="rect">
            <a:avLst/>
          </a:prstGeom>
          <a:noFill/>
          <a:ln w="12700">
            <a:noFill/>
          </a:ln>
        </p:spPr>
        <p:txBody>
          <a:bodyPr>
            <a:spAutoFit/>
          </a:bodyPr>
          <a:p>
            <a:pPr algn="l">
              <a:lnSpc>
                <a:spcPct val="60000"/>
              </a:lnSpc>
            </a:pPr>
            <a:r>
              <a:rPr lang="zh-CN" altLang="en-US" sz="3200" dirty="0">
                <a:solidFill>
                  <a:srgbClr val="0000CC"/>
                </a:solidFill>
                <a:latin typeface="Times New Roman" panose="02020603050405020304" charset="0"/>
                <a:cs typeface="Times New Roman" panose="02020603050405020304" charset="0"/>
              </a:rPr>
              <a:t>突破由景到情的转换，理解上下片的关系。</a:t>
            </a:r>
            <a:r>
              <a:rPr lang="zh-CN" altLang="en-US" sz="4000" dirty="0">
                <a:solidFill>
                  <a:srgbClr val="000000"/>
                </a:solidFill>
                <a:latin typeface="Times New Roman" panose="02020603050405020304" charset="0"/>
              </a:rPr>
              <a:t> </a:t>
            </a:r>
            <a:endParaRPr lang="zh-CN" altLang="en-US" sz="4000" dirty="0">
              <a:solidFill>
                <a:srgbClr val="000000"/>
              </a:solidFill>
              <a:latin typeface="Times New Roman" panose="02020603050405020304" charset="0"/>
            </a:endParaRPr>
          </a:p>
        </p:txBody>
      </p:sp>
      <p:sp>
        <p:nvSpPr>
          <p:cNvPr id="16392" name="Text Box 8"/>
          <p:cNvSpPr txBox="1"/>
          <p:nvPr/>
        </p:nvSpPr>
        <p:spPr>
          <a:xfrm>
            <a:off x="1066800" y="4572000"/>
            <a:ext cx="5029200" cy="579438"/>
          </a:xfrm>
          <a:prstGeom prst="rect">
            <a:avLst/>
          </a:prstGeom>
          <a:noFill/>
          <a:ln w="12700">
            <a:noFill/>
          </a:ln>
        </p:spPr>
        <p:txBody>
          <a:bodyPr>
            <a:spAutoFit/>
          </a:bodyPr>
          <a:p>
            <a:r>
              <a:rPr lang="zh-CN" altLang="en-US" sz="3200" dirty="0">
                <a:solidFill>
                  <a:srgbClr val="0000CC"/>
                </a:solidFill>
                <a:latin typeface="Times New Roman" panose="02020603050405020304" charset="0"/>
                <a:cs typeface="Times New Roman" panose="02020603050405020304" charset="0"/>
              </a:rPr>
              <a:t>把握整首词所抒发的情感。</a:t>
            </a:r>
            <a:r>
              <a:rPr lang="zh-CN" altLang="en-US" sz="3200" dirty="0">
                <a:solidFill>
                  <a:srgbClr val="FF0000"/>
                </a:solidFill>
                <a:latin typeface="Times New Roman" panose="02020603050405020304" charset="0"/>
              </a:rPr>
              <a:t> </a:t>
            </a:r>
            <a:endParaRPr lang="zh-CN" altLang="en-US" sz="3200" dirty="0">
              <a:solidFill>
                <a:srgbClr val="FF0000"/>
              </a:solidFill>
              <a:latin typeface="Times New Roman" panose="02020603050405020304" charset="0"/>
            </a:endParaRPr>
          </a:p>
        </p:txBody>
      </p:sp>
      <p:sp>
        <p:nvSpPr>
          <p:cNvPr id="16393" name="Text Box 9"/>
          <p:cNvSpPr txBox="1"/>
          <p:nvPr/>
        </p:nvSpPr>
        <p:spPr>
          <a:xfrm>
            <a:off x="228600" y="5181600"/>
            <a:ext cx="2057400" cy="579438"/>
          </a:xfrm>
          <a:prstGeom prst="rect">
            <a:avLst/>
          </a:prstGeom>
          <a:noFill/>
          <a:ln w="12700">
            <a:noFill/>
          </a:ln>
        </p:spPr>
        <p:txBody>
          <a:bodyPr>
            <a:spAutoFit/>
          </a:bodyPr>
          <a:p>
            <a:r>
              <a:rPr lang="zh-CN" altLang="en-US" sz="3200" dirty="0">
                <a:solidFill>
                  <a:srgbClr val="FF0000"/>
                </a:solidFill>
                <a:latin typeface="Times New Roman" panose="02020603050405020304" charset="0"/>
              </a:rPr>
              <a:t>教学难点：</a:t>
            </a:r>
            <a:endParaRPr lang="zh-CN" altLang="en-US" sz="3200" dirty="0">
              <a:solidFill>
                <a:srgbClr val="FF0000"/>
              </a:solidFill>
              <a:latin typeface="Times New Roman" panose="02020603050405020304" charset="0"/>
            </a:endParaRPr>
          </a:p>
        </p:txBody>
      </p:sp>
      <p:sp>
        <p:nvSpPr>
          <p:cNvPr id="16394" name="Text Box 10"/>
          <p:cNvSpPr txBox="1"/>
          <p:nvPr/>
        </p:nvSpPr>
        <p:spPr>
          <a:xfrm>
            <a:off x="228600" y="4038600"/>
            <a:ext cx="3124200" cy="579438"/>
          </a:xfrm>
          <a:prstGeom prst="rect">
            <a:avLst/>
          </a:prstGeom>
          <a:noFill/>
          <a:ln w="12700">
            <a:noFill/>
          </a:ln>
        </p:spPr>
        <p:txBody>
          <a:bodyPr>
            <a:spAutoFit/>
          </a:bodyPr>
          <a:p>
            <a:pPr algn="l"/>
            <a:r>
              <a:rPr lang="zh-CN" altLang="en-US" sz="3200" dirty="0">
                <a:solidFill>
                  <a:srgbClr val="FF0000"/>
                </a:solidFill>
                <a:latin typeface="Times New Roman" panose="02020603050405020304" charset="0"/>
              </a:rPr>
              <a:t>教学重点:</a:t>
            </a:r>
            <a:endParaRPr lang="zh-CN" altLang="en-US" sz="3200" dirty="0">
              <a:solidFill>
                <a:srgbClr val="FF0000"/>
              </a:solidFill>
              <a:latin typeface="Times New Roman" panose="02020603050405020304" charset="0"/>
            </a:endParaRPr>
          </a:p>
        </p:txBody>
      </p:sp>
      <p:sp>
        <p:nvSpPr>
          <p:cNvPr id="16395" name="Text Box 11"/>
          <p:cNvSpPr txBox="1"/>
          <p:nvPr/>
        </p:nvSpPr>
        <p:spPr>
          <a:xfrm>
            <a:off x="381000" y="2895600"/>
            <a:ext cx="7315200" cy="1066800"/>
          </a:xfrm>
          <a:prstGeom prst="rect">
            <a:avLst/>
          </a:prstGeom>
          <a:noFill/>
          <a:ln w="12700">
            <a:noFill/>
          </a:ln>
        </p:spPr>
        <p:txBody>
          <a:bodyPr>
            <a:spAutoFit/>
          </a:bodyPr>
          <a:p>
            <a:pPr algn="l"/>
            <a:r>
              <a:rPr lang="zh-CN" altLang="en-US" sz="3200" dirty="0">
                <a:solidFill>
                  <a:srgbClr val="0000CC"/>
                </a:solidFill>
                <a:latin typeface="Times New Roman" panose="02020603050405020304" charset="0"/>
                <a:cs typeface="Times New Roman" panose="02020603050405020304" charset="0"/>
              </a:rPr>
              <a:t>        ③</a:t>
            </a:r>
            <a:r>
              <a:rPr lang="zh-CN" altLang="en-US" sz="3200" dirty="0">
                <a:solidFill>
                  <a:srgbClr val="0000CC"/>
                </a:solidFill>
                <a:latin typeface="Times New Roman" panose="02020603050405020304" charset="0"/>
              </a:rPr>
              <a:t> </a:t>
            </a:r>
            <a:r>
              <a:rPr lang="zh-CN" altLang="en-US" sz="3200" dirty="0">
                <a:solidFill>
                  <a:srgbClr val="0000CC"/>
                </a:solidFill>
                <a:latin typeface="Times New Roman" panose="02020603050405020304" charset="0"/>
                <a:cs typeface="Times New Roman" panose="02020603050405020304" charset="0"/>
              </a:rPr>
              <a:t>鉴赏语言：理解、把握全词情景交融的艺术手法和用词的精确。</a:t>
            </a:r>
            <a:endParaRPr lang="zh-CN" altLang="en-US" sz="3200" dirty="0">
              <a:solidFill>
                <a:srgbClr val="0000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xEl>
                                              <p:charRg st="0" end="7"/>
                                            </p:txEl>
                                          </p:spTgt>
                                        </p:tgtEl>
                                        <p:attrNameLst>
                                          <p:attrName>style.visibility</p:attrName>
                                        </p:attrNameLst>
                                      </p:cBhvr>
                                      <p:to>
                                        <p:strVal val="visible"/>
                                      </p:to>
                                    </p:set>
                                    <p:anim calcmode="lin" valueType="num">
                                      <p:cBhvr additive="base">
                                        <p:cTn id="7" dur="500" fill="hold"/>
                                        <p:tgtEl>
                                          <p:spTgt spid="16386">
                                            <p:txEl>
                                              <p:charRg st="0"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6">
                                            <p:txEl>
                                              <p:charRg st="0"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0">
                                            <p:txEl>
                                              <p:charRg st="0" end="16"/>
                                            </p:txEl>
                                          </p:spTgt>
                                        </p:tgtEl>
                                        <p:attrNameLst>
                                          <p:attrName>style.visibility</p:attrName>
                                        </p:attrNameLst>
                                      </p:cBhvr>
                                      <p:to>
                                        <p:strVal val="visible"/>
                                      </p:to>
                                    </p:set>
                                    <p:anim calcmode="lin" valueType="num">
                                      <p:cBhvr additive="base">
                                        <p:cTn id="13" dur="500" fill="hold"/>
                                        <p:tgtEl>
                                          <p:spTgt spid="16390">
                                            <p:txEl>
                                              <p:charRg st="0" end="1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90">
                                            <p:txEl>
                                              <p:charRg st="0"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charRg st="0" end="57"/>
                                            </p:txEl>
                                          </p:spTgt>
                                        </p:tgtEl>
                                        <p:attrNameLst>
                                          <p:attrName>style.visibility</p:attrName>
                                        </p:attrNameLst>
                                      </p:cBhvr>
                                      <p:to>
                                        <p:strVal val="visible"/>
                                      </p:to>
                                    </p:set>
                                    <p:anim calcmode="lin" valueType="num">
                                      <p:cBhvr additive="base">
                                        <p:cTn id="19" dur="500" fill="hold"/>
                                        <p:tgtEl>
                                          <p:spTgt spid="16387">
                                            <p:txEl>
                                              <p:charRg st="0" end="5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charRg st="0" end="5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95">
                                            <p:txEl>
                                              <p:charRg st="0" end="39"/>
                                            </p:txEl>
                                          </p:spTgt>
                                        </p:tgtEl>
                                        <p:attrNameLst>
                                          <p:attrName>style.visibility</p:attrName>
                                        </p:attrNameLst>
                                      </p:cBhvr>
                                      <p:to>
                                        <p:strVal val="visible"/>
                                      </p:to>
                                    </p:set>
                                    <p:anim calcmode="lin" valueType="num">
                                      <p:cBhvr additive="base">
                                        <p:cTn id="25" dur="500" fill="hold"/>
                                        <p:tgtEl>
                                          <p:spTgt spid="16395">
                                            <p:txEl>
                                              <p:charRg st="0" end="3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95">
                                            <p:txEl>
                                              <p:charRg st="0" end="3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94">
                                            <p:txEl>
                                              <p:charRg st="0" end="6"/>
                                            </p:txEl>
                                          </p:spTgt>
                                        </p:tgtEl>
                                        <p:attrNameLst>
                                          <p:attrName>style.visibility</p:attrName>
                                        </p:attrNameLst>
                                      </p:cBhvr>
                                      <p:to>
                                        <p:strVal val="visible"/>
                                      </p:to>
                                    </p:set>
                                    <p:anim calcmode="lin" valueType="num">
                                      <p:cBhvr additive="base">
                                        <p:cTn id="31" dur="500" fill="hold"/>
                                        <p:tgtEl>
                                          <p:spTgt spid="16394">
                                            <p:txEl>
                                              <p:charRg st="0"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94">
                                            <p:txEl>
                                              <p:charRg st="0"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92">
                                            <p:txEl>
                                              <p:charRg st="0" end="14"/>
                                            </p:txEl>
                                          </p:spTgt>
                                        </p:tgtEl>
                                        <p:attrNameLst>
                                          <p:attrName>style.visibility</p:attrName>
                                        </p:attrNameLst>
                                      </p:cBhvr>
                                      <p:to>
                                        <p:strVal val="visible"/>
                                      </p:to>
                                    </p:set>
                                    <p:anim calcmode="lin" valueType="num">
                                      <p:cBhvr additive="base">
                                        <p:cTn id="37" dur="500" fill="hold"/>
                                        <p:tgtEl>
                                          <p:spTgt spid="16392">
                                            <p:txEl>
                                              <p:charRg st="0" end="1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92">
                                            <p:txEl>
                                              <p:charRg st="0"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93">
                                            <p:txEl>
                                              <p:charRg st="0" end="6"/>
                                            </p:txEl>
                                          </p:spTgt>
                                        </p:tgtEl>
                                        <p:attrNameLst>
                                          <p:attrName>style.visibility</p:attrName>
                                        </p:attrNameLst>
                                      </p:cBhvr>
                                      <p:to>
                                        <p:strVal val="visible"/>
                                      </p:to>
                                    </p:set>
                                    <p:anim calcmode="lin" valueType="num">
                                      <p:cBhvr additive="base">
                                        <p:cTn id="43" dur="500" fill="hold"/>
                                        <p:tgtEl>
                                          <p:spTgt spid="16393">
                                            <p:txEl>
                                              <p:charRg st="0"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93">
                                            <p:txEl>
                                              <p:charRg st="0"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91">
                                            <p:txEl>
                                              <p:charRg st="0" end="21"/>
                                            </p:txEl>
                                          </p:spTgt>
                                        </p:tgtEl>
                                        <p:attrNameLst>
                                          <p:attrName>style.visibility</p:attrName>
                                        </p:attrNameLst>
                                      </p:cBhvr>
                                      <p:to>
                                        <p:strVal val="visible"/>
                                      </p:to>
                                    </p:set>
                                    <p:anim calcmode="lin" valueType="num">
                                      <p:cBhvr additive="base">
                                        <p:cTn id="49" dur="500" fill="hold"/>
                                        <p:tgtEl>
                                          <p:spTgt spid="16391">
                                            <p:txEl>
                                              <p:charRg st="0" end="2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91">
                                            <p:txEl>
                                              <p:charRg st="0" end="2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16387" grpId="0" build="p"/>
      <p:bldP spid="16390" grpId="0" build="p"/>
      <p:bldP spid="16391" grpId="0" build="p"/>
      <p:bldP spid="16392" grpId="0" build="p"/>
      <p:bldP spid="16393" grpId="0" build="p"/>
      <p:bldP spid="16394" grpId="0" build="p"/>
      <p:bldP spid="163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ctr"/>
          <a:p>
            <a:pPr eaLnBrk="1" hangingPunct="1"/>
            <a:r>
              <a:rPr lang="zh-CN" altLang="en-US" sz="4000" b="1" dirty="0">
                <a:solidFill>
                  <a:srgbClr val="FF0000"/>
                </a:solidFill>
                <a:ea typeface="黑体" panose="02010609060101010101" pitchFamily="49" charset="-122"/>
              </a:rPr>
              <a:t>这些景物表现了作者怎样的感情？</a:t>
            </a:r>
            <a:endParaRPr lang="zh-CN" altLang="en-US" sz="4000" b="1" dirty="0">
              <a:solidFill>
                <a:srgbClr val="FF0000"/>
              </a:solidFill>
              <a:ea typeface="黑体" panose="02010609060101010101" pitchFamily="49" charset="-122"/>
            </a:endParaRPr>
          </a:p>
        </p:txBody>
      </p:sp>
      <p:sp>
        <p:nvSpPr>
          <p:cNvPr id="59395" name="Rectangle 3"/>
          <p:cNvSpPr>
            <a:spLocks noGrp="1"/>
          </p:cNvSpPr>
          <p:nvPr>
            <p:ph idx="1"/>
          </p:nvPr>
        </p:nvSpPr>
        <p:spPr>
          <a:xfrm>
            <a:off x="457200" y="1846263"/>
            <a:ext cx="8229600" cy="4279900"/>
          </a:xfrm>
          <a:ln/>
        </p:spPr>
        <p:txBody>
          <a:bodyPr vert="horz" wrap="square" lIns="91440" tIns="45720" rIns="91440" bIns="45720" anchor="t"/>
          <a:p>
            <a:pPr eaLnBrk="1" hangingPunct="1"/>
            <a:r>
              <a:rPr lang="zh-CN" altLang="en-US" sz="3600" b="1" dirty="0">
                <a:solidFill>
                  <a:schemeClr val="tx2"/>
                </a:solidFill>
                <a:ea typeface="黑体" panose="02010609060101010101" pitchFamily="49" charset="-122"/>
              </a:rPr>
              <a:t>表达了作者对祖国山河的热爱，对景物的赞美和欣赏，对当时革命形势的深切感受。</a:t>
            </a:r>
            <a:endParaRPr lang="zh-CN" altLang="en-US" sz="3600" b="1"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xEl>
                                              <p:charRg st="0" end="38"/>
                                            </p:txEl>
                                          </p:spTgt>
                                        </p:tgtEl>
                                        <p:attrNameLst>
                                          <p:attrName>style.visibility</p:attrName>
                                        </p:attrNameLst>
                                      </p:cBhvr>
                                      <p:to>
                                        <p:strVal val="visible"/>
                                      </p:to>
                                    </p:set>
                                    <p:animEffect transition="in" filter="blinds(horizontal)">
                                      <p:cBhvr>
                                        <p:cTn id="7" dur="500"/>
                                        <p:tgtEl>
                                          <p:spTgt spid="59395">
                                            <p:txEl>
                                              <p:charRg st="0"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91440" tIns="45720" rIns="91440" bIns="45720" anchor="ctr"/>
          <a:p>
            <a:pPr eaLnBrk="1" hangingPunct="1"/>
            <a:r>
              <a:rPr lang="zh-CN" altLang="en-US" sz="4500" b="1" u="sng" dirty="0">
                <a:solidFill>
                  <a:srgbClr val="FF0000"/>
                </a:solidFill>
                <a:latin typeface="黑体" panose="02010609060101010101" pitchFamily="49" charset="-122"/>
                <a:ea typeface="黑体" panose="02010609060101010101" pitchFamily="49" charset="-122"/>
              </a:rPr>
              <a:t>意 象</a:t>
            </a:r>
            <a:endParaRPr lang="zh-CN" altLang="en-US" sz="4500" b="1" u="sng" dirty="0">
              <a:solidFill>
                <a:srgbClr val="FF0000"/>
              </a:solidFill>
              <a:latin typeface="黑体" panose="02010609060101010101" pitchFamily="49" charset="-122"/>
              <a:ea typeface="黑体" panose="02010609060101010101" pitchFamily="49" charset="-122"/>
            </a:endParaRPr>
          </a:p>
        </p:txBody>
      </p:sp>
      <p:sp>
        <p:nvSpPr>
          <p:cNvPr id="60419" name="Rectangle 3"/>
          <p:cNvSpPr>
            <a:spLocks noGrp="1"/>
          </p:cNvSpPr>
          <p:nvPr>
            <p:ph idx="1"/>
          </p:nvPr>
        </p:nvSpPr>
        <p:spPr>
          <a:ln/>
        </p:spPr>
        <p:txBody>
          <a:bodyPr vert="horz" wrap="square" lIns="91440" tIns="45720" rIns="91440" bIns="45720" anchor="t"/>
          <a:p>
            <a:pPr eaLnBrk="1" hangingPunct="1"/>
            <a:r>
              <a:rPr lang="en-US" altLang="zh-CN" sz="3600" b="1" dirty="0">
                <a:solidFill>
                  <a:srgbClr val="FF0000"/>
                </a:solidFill>
                <a:latin typeface="Arial" panose="020B0604020202020204" pitchFamily="34" charset="0"/>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意象</a:t>
            </a:r>
            <a:r>
              <a:rPr lang="zh-CN" altLang="en-US" sz="3600" b="1" dirty="0">
                <a:solidFill>
                  <a:srgbClr val="FF0000"/>
                </a:solidFill>
                <a:latin typeface="Arial" panose="020B0604020202020204" pitchFamily="34" charset="0"/>
                <a:ea typeface="黑体" panose="02010609060101010101" pitchFamily="49" charset="-122"/>
              </a:rPr>
              <a:t>”</a:t>
            </a:r>
            <a:r>
              <a:rPr lang="en-US" altLang="zh-CN" sz="3600" b="1" dirty="0">
                <a:solidFill>
                  <a:schemeClr val="tx2"/>
                </a:solidFill>
                <a:latin typeface="黑体" panose="02010609060101010101" pitchFamily="49" charset="-122"/>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是指诗歌中融入了作者情感的</a:t>
            </a:r>
            <a:r>
              <a:rPr lang="zh-CN" altLang="en-US" sz="3600" b="1" dirty="0">
                <a:solidFill>
                  <a:srgbClr val="FF0000"/>
                </a:solidFill>
                <a:latin typeface="黑体" panose="02010609060101010101" pitchFamily="49" charset="-122"/>
                <a:ea typeface="黑体" panose="02010609060101010101" pitchFamily="49" charset="-122"/>
              </a:rPr>
              <a:t>景、物、人</a:t>
            </a:r>
            <a:r>
              <a:rPr lang="zh-CN" altLang="en-US" sz="3600" b="1" dirty="0">
                <a:solidFill>
                  <a:schemeClr val="tx2"/>
                </a:solidFill>
                <a:latin typeface="黑体" panose="02010609060101010101" pitchFamily="49" charset="-122"/>
                <a:ea typeface="黑体" panose="02010609060101010101" pitchFamily="49" charset="-122"/>
              </a:rPr>
              <a:t>。</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rgbClr val="FF0000"/>
                </a:solidFill>
                <a:latin typeface="黑体" panose="02010609060101010101" pitchFamily="49" charset="-122"/>
                <a:ea typeface="黑体" panose="02010609060101010101" pitchFamily="49" charset="-122"/>
              </a:rPr>
              <a:t>意</a:t>
            </a:r>
            <a:r>
              <a:rPr lang="zh-CN" altLang="en-US" sz="3600" b="1" dirty="0">
                <a:solidFill>
                  <a:schemeClr val="tx2"/>
                </a:solidFill>
                <a:latin typeface="黑体" panose="02010609060101010101" pitchFamily="49" charset="-122"/>
                <a:ea typeface="黑体" panose="02010609060101010101" pitchFamily="49" charset="-122"/>
              </a:rPr>
              <a:t>即作者的思想感情，</a:t>
            </a:r>
            <a:r>
              <a:rPr lang="zh-CN" altLang="en-US" sz="3600" b="1" dirty="0">
                <a:solidFill>
                  <a:srgbClr val="FF0000"/>
                </a:solidFill>
                <a:latin typeface="黑体" panose="02010609060101010101" pitchFamily="49" charset="-122"/>
                <a:ea typeface="黑体" panose="02010609060101010101" pitchFamily="49" charset="-122"/>
              </a:rPr>
              <a:t>象</a:t>
            </a:r>
            <a:r>
              <a:rPr lang="zh-CN" altLang="en-US" sz="3600" b="1" dirty="0">
                <a:solidFill>
                  <a:schemeClr val="tx2"/>
                </a:solidFill>
                <a:latin typeface="黑体" panose="02010609060101010101" pitchFamily="49" charset="-122"/>
                <a:ea typeface="黑体" panose="02010609060101010101" pitchFamily="49" charset="-122"/>
              </a:rPr>
              <a:t>是客观景物。</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rgbClr val="FF0000"/>
                </a:solidFill>
                <a:latin typeface="黑体" panose="02010609060101010101" pitchFamily="49" charset="-122"/>
                <a:ea typeface="黑体" panose="02010609060101010101" pitchFamily="49" charset="-122"/>
              </a:rPr>
              <a:t>意象</a:t>
            </a:r>
            <a:r>
              <a:rPr lang="zh-CN" altLang="en-US" sz="3600" b="1" dirty="0">
                <a:solidFill>
                  <a:schemeClr val="tx2"/>
                </a:solidFill>
                <a:latin typeface="黑体" panose="02010609060101010101" pitchFamily="49" charset="-122"/>
                <a:ea typeface="黑体" panose="02010609060101010101" pitchFamily="49" charset="-122"/>
              </a:rPr>
              <a:t>通常是一个词、一个短语。</a:t>
            </a:r>
            <a:endParaRPr lang="zh-CN" altLang="en-US"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9">
                                            <p:txEl>
                                              <p:charRg st="0" end="25"/>
                                            </p:txEl>
                                          </p:spTgt>
                                        </p:tgtEl>
                                        <p:attrNameLst>
                                          <p:attrName>style.visibility</p:attrName>
                                        </p:attrNameLst>
                                      </p:cBhvr>
                                      <p:to>
                                        <p:strVal val="visible"/>
                                      </p:to>
                                    </p:set>
                                    <p:animEffect transition="in" filter="box(in)">
                                      <p:cBhvr>
                                        <p:cTn id="7" dur="500"/>
                                        <p:tgtEl>
                                          <p:spTgt spid="60419">
                                            <p:txEl>
                                              <p:charRg st="0" end="2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19">
                                            <p:txEl>
                                              <p:charRg st="26" end="44"/>
                                            </p:txEl>
                                          </p:spTgt>
                                        </p:tgtEl>
                                        <p:attrNameLst>
                                          <p:attrName>style.visibility</p:attrName>
                                        </p:attrNameLst>
                                      </p:cBhvr>
                                      <p:to>
                                        <p:strVal val="visible"/>
                                      </p:to>
                                    </p:set>
                                    <p:animEffect transition="in" filter="box(in)">
                                      <p:cBhvr>
                                        <p:cTn id="12" dur="500"/>
                                        <p:tgtEl>
                                          <p:spTgt spid="60419">
                                            <p:txEl>
                                              <p:charRg st="26"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419">
                                            <p:txEl>
                                              <p:charRg st="45" end="60"/>
                                            </p:txEl>
                                          </p:spTgt>
                                        </p:tgtEl>
                                        <p:attrNameLst>
                                          <p:attrName>style.visibility</p:attrName>
                                        </p:attrNameLst>
                                      </p:cBhvr>
                                      <p:to>
                                        <p:strVal val="visible"/>
                                      </p:to>
                                    </p:set>
                                    <p:animEffect transition="in" filter="box(in)">
                                      <p:cBhvr>
                                        <p:cTn id="17" dur="500"/>
                                        <p:tgtEl>
                                          <p:spTgt spid="60419">
                                            <p:txEl>
                                              <p:charRg st="45"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8" name="Text Box 4"/>
          <p:cNvSpPr txBox="1"/>
          <p:nvPr/>
        </p:nvSpPr>
        <p:spPr>
          <a:xfrm>
            <a:off x="228600" y="685800"/>
            <a:ext cx="2952750" cy="4365625"/>
          </a:xfrm>
          <a:prstGeom prst="rect">
            <a:avLst/>
          </a:prstGeom>
          <a:noFill/>
          <a:ln w="9525">
            <a:noFill/>
          </a:ln>
        </p:spPr>
        <p:txBody>
          <a:bodyPr>
            <a:spAutoFit/>
          </a:bodyPr>
          <a:p>
            <a:r>
              <a:rPr lang="zh-CN" altLang="en-US" sz="2800" dirty="0">
                <a:solidFill>
                  <a:srgbClr val="000000"/>
                </a:solidFill>
                <a:latin typeface="黑体" panose="02010609060101010101" pitchFamily="49" charset="-122"/>
                <a:ea typeface="黑体" panose="02010609060101010101" pitchFamily="49" charset="-122"/>
              </a:rPr>
              <a:t>山上的</a:t>
            </a:r>
            <a:r>
              <a:rPr lang="zh-CN" altLang="en-US" sz="2800" dirty="0">
                <a:solidFill>
                  <a:srgbClr val="FF0000"/>
                </a:solidFill>
                <a:latin typeface="Arial" panose="020B0604020202020204" pitchFamily="34" charset="0"/>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层林</a:t>
            </a:r>
            <a:r>
              <a:rPr lang="zh-CN" altLang="en-US" sz="2800" dirty="0">
                <a:solidFill>
                  <a:srgbClr val="FF0000"/>
                </a:solidFill>
                <a:latin typeface="Arial" panose="020B0604020202020204" pitchFamily="34" charset="0"/>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     江中的</a:t>
            </a:r>
            <a:r>
              <a:rPr lang="zh-CN" altLang="en-US" sz="2800" dirty="0">
                <a:solidFill>
                  <a:srgbClr val="FF0000"/>
                </a:solidFill>
                <a:latin typeface="Arial" panose="020B0604020202020204" pitchFamily="34" charset="0"/>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百舸</a:t>
            </a:r>
            <a:r>
              <a:rPr lang="zh-CN" altLang="en-US" sz="2800" dirty="0">
                <a:solidFill>
                  <a:srgbClr val="FF0000"/>
                </a:solidFill>
                <a:latin typeface="Arial" panose="020B0604020202020204" pitchFamily="34" charset="0"/>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      空中的</a:t>
            </a:r>
            <a:r>
              <a:rPr lang="zh-CN" altLang="en-US" sz="2800" dirty="0">
                <a:solidFill>
                  <a:srgbClr val="FF0000"/>
                </a:solidFill>
                <a:latin typeface="黑体" panose="02010609060101010101" pitchFamily="49" charset="-122"/>
                <a:ea typeface="黑体" panose="02010609060101010101" pitchFamily="49" charset="-122"/>
              </a:rPr>
              <a:t>雄鹰</a:t>
            </a:r>
            <a:r>
              <a:rPr lang="zh-CN" altLang="en-US" sz="2800" dirty="0">
                <a:solidFill>
                  <a:srgbClr val="000000"/>
                </a:solidFill>
                <a:latin typeface="黑体" panose="02010609060101010101" pitchFamily="49" charset="-122"/>
                <a:ea typeface="黑体" panose="02010609060101010101" pitchFamily="49" charset="-122"/>
              </a:rPr>
              <a:t>       水底的</a:t>
            </a:r>
            <a:r>
              <a:rPr lang="zh-CN" altLang="en-US" sz="2800" dirty="0">
                <a:solidFill>
                  <a:srgbClr val="FF0000"/>
                </a:solidFill>
                <a:latin typeface="黑体" panose="02010609060101010101" pitchFamily="49" charset="-122"/>
                <a:ea typeface="黑体" panose="02010609060101010101" pitchFamily="49" charset="-122"/>
              </a:rPr>
              <a:t>游鱼</a:t>
            </a:r>
            <a:r>
              <a:rPr lang="zh-CN" altLang="en-US" sz="2800" dirty="0">
                <a:solidFill>
                  <a:srgbClr val="000000"/>
                </a:solidFill>
                <a:latin typeface="黑体" panose="02010609060101010101" pitchFamily="49" charset="-122"/>
                <a:ea typeface="黑体" panose="02010609060101010101" pitchFamily="49" charset="-122"/>
              </a:rPr>
              <a:t> </a:t>
            </a:r>
            <a:endParaRPr lang="zh-CN" altLang="en-US" sz="2800" dirty="0">
              <a:solidFill>
                <a:srgbClr val="000000"/>
              </a:solidFill>
              <a:latin typeface="黑体" panose="02010609060101010101" pitchFamily="49" charset="-122"/>
              <a:ea typeface="黑体" panose="02010609060101010101" pitchFamily="49" charset="-122"/>
            </a:endParaRPr>
          </a:p>
          <a:p>
            <a:endParaRPr lang="zh-CN" altLang="en-US" sz="2800" dirty="0">
              <a:solidFill>
                <a:srgbClr val="000000"/>
              </a:solidFill>
              <a:latin typeface="黑体" panose="02010609060101010101" pitchFamily="49" charset="-122"/>
              <a:ea typeface="黑体" panose="02010609060101010101" pitchFamily="49" charset="-122"/>
            </a:endParaRPr>
          </a:p>
          <a:p>
            <a:endParaRPr lang="zh-CN" altLang="en-US" sz="2800" dirty="0">
              <a:solidFill>
                <a:srgbClr val="000000"/>
              </a:solidFill>
              <a:latin typeface="黑体" panose="02010609060101010101" pitchFamily="49" charset="-122"/>
              <a:ea typeface="黑体" panose="02010609060101010101" pitchFamily="49" charset="-122"/>
            </a:endParaRPr>
          </a:p>
          <a:p>
            <a:endParaRPr lang="zh-CN" altLang="en-US" sz="2800" dirty="0">
              <a:solidFill>
                <a:srgbClr val="000000"/>
              </a:solidFill>
              <a:latin typeface="黑体" panose="02010609060101010101" pitchFamily="49" charset="-122"/>
              <a:ea typeface="黑体" panose="02010609060101010101" pitchFamily="49" charset="-122"/>
            </a:endParaRPr>
          </a:p>
          <a:p>
            <a:endParaRPr lang="en-US" altLang="zh-CN" sz="2800" dirty="0">
              <a:solidFill>
                <a:srgbClr val="000000"/>
              </a:solidFill>
              <a:latin typeface="黑体" panose="02010609060101010101" pitchFamily="49" charset="-122"/>
              <a:ea typeface="黑体" panose="02010609060101010101" pitchFamily="49" charset="-122"/>
            </a:endParaRPr>
          </a:p>
        </p:txBody>
      </p:sp>
      <p:sp>
        <p:nvSpPr>
          <p:cNvPr id="62469" name="Text Box 5"/>
          <p:cNvSpPr txBox="1"/>
          <p:nvPr/>
        </p:nvSpPr>
        <p:spPr>
          <a:xfrm>
            <a:off x="0" y="3505200"/>
            <a:ext cx="3276600" cy="2443163"/>
          </a:xfrm>
          <a:prstGeom prst="rect">
            <a:avLst/>
          </a:prstGeom>
          <a:noFill/>
          <a:ln w="9525">
            <a:noFill/>
          </a:ln>
        </p:spPr>
        <p:txBody>
          <a:bodyPr>
            <a:spAutoFit/>
          </a:bodyPr>
          <a:p>
            <a:r>
              <a:rPr lang="zh-CN" altLang="en-US" sz="2800" dirty="0">
                <a:solidFill>
                  <a:srgbClr val="000000"/>
                </a:solidFill>
                <a:latin typeface="黑体" panose="02010609060101010101" pitchFamily="49" charset="-122"/>
                <a:ea typeface="黑体" panose="02010609060101010101" pitchFamily="49" charset="-122"/>
              </a:rPr>
              <a:t>火红的</a:t>
            </a:r>
            <a:r>
              <a:rPr lang="zh-CN" altLang="en-US" sz="2800" dirty="0">
                <a:solidFill>
                  <a:srgbClr val="FF0000"/>
                </a:solidFill>
                <a:latin typeface="黑体" panose="02010609060101010101" pitchFamily="49" charset="-122"/>
                <a:ea typeface="黑体" panose="02010609060101010101" pitchFamily="49" charset="-122"/>
              </a:rPr>
              <a:t>枫林</a:t>
            </a:r>
            <a:r>
              <a:rPr lang="zh-CN" altLang="en-US" sz="2800" dirty="0">
                <a:solidFill>
                  <a:srgbClr val="000000"/>
                </a:solidFill>
                <a:latin typeface="黑体" panose="02010609060101010101" pitchFamily="49" charset="-122"/>
                <a:ea typeface="黑体" panose="02010609060101010101" pitchFamily="49" charset="-122"/>
              </a:rPr>
              <a:t>（静态）  </a:t>
            </a:r>
            <a:endParaRPr lang="zh-CN" altLang="en-US" sz="2800" dirty="0">
              <a:solidFill>
                <a:srgbClr val="000000"/>
              </a:solidFill>
              <a:latin typeface="黑体" panose="02010609060101010101" pitchFamily="49" charset="-122"/>
              <a:ea typeface="黑体" panose="02010609060101010101" pitchFamily="49" charset="-122"/>
            </a:endParaRPr>
          </a:p>
          <a:p>
            <a:r>
              <a:rPr lang="zh-CN" altLang="en-US" sz="2800" dirty="0">
                <a:solidFill>
                  <a:srgbClr val="000000"/>
                </a:solidFill>
                <a:latin typeface="Arial" panose="020B0604020202020204" pitchFamily="34" charset="0"/>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争流</a:t>
            </a:r>
            <a:r>
              <a:rPr lang="zh-CN" altLang="en-US" sz="2800" dirty="0">
                <a:solidFill>
                  <a:srgbClr val="000000"/>
                </a:solidFill>
                <a:latin typeface="Arial" panose="020B0604020202020204" pitchFamily="34" charset="0"/>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的</a:t>
            </a:r>
            <a:r>
              <a:rPr lang="zh-CN" altLang="en-US" sz="2800" dirty="0">
                <a:solidFill>
                  <a:srgbClr val="FF0000"/>
                </a:solidFill>
                <a:latin typeface="Arial" panose="020B0604020202020204" pitchFamily="34" charset="0"/>
                <a:ea typeface="黑体" panose="02010609060101010101" pitchFamily="49" charset="-122"/>
              </a:rPr>
              <a:t>“</a:t>
            </a:r>
            <a:r>
              <a:rPr lang="zh-CN" altLang="en-US" sz="2800" dirty="0">
                <a:solidFill>
                  <a:srgbClr val="FF0000"/>
                </a:solidFill>
                <a:latin typeface="黑体" panose="02010609060101010101" pitchFamily="49" charset="-122"/>
                <a:ea typeface="黑体" panose="02010609060101010101" pitchFamily="49" charset="-122"/>
              </a:rPr>
              <a:t>百舸</a:t>
            </a:r>
            <a:r>
              <a:rPr lang="zh-CN" altLang="en-US" sz="2800" dirty="0">
                <a:solidFill>
                  <a:srgbClr val="FF0000"/>
                </a:solidFill>
                <a:latin typeface="Arial" panose="020B0604020202020204" pitchFamily="34" charset="0"/>
                <a:ea typeface="黑体" panose="02010609060101010101" pitchFamily="49" charset="-122"/>
              </a:rPr>
              <a:t>”</a:t>
            </a:r>
            <a:endParaRPr lang="zh-CN" altLang="en-US" sz="2800" dirty="0">
              <a:solidFill>
                <a:srgbClr val="FF0000"/>
              </a:solidFill>
              <a:latin typeface="黑体" panose="02010609060101010101" pitchFamily="49" charset="-122"/>
              <a:ea typeface="黑体" panose="02010609060101010101" pitchFamily="49" charset="-122"/>
            </a:endParaRPr>
          </a:p>
          <a:p>
            <a:r>
              <a:rPr lang="zh-CN" altLang="en-US" sz="2800" dirty="0">
                <a:solidFill>
                  <a:srgbClr val="000000"/>
                </a:solidFill>
                <a:latin typeface="黑体" panose="02010609060101010101" pitchFamily="49" charset="-122"/>
                <a:ea typeface="黑体" panose="02010609060101010101" pitchFamily="49" charset="-122"/>
              </a:rPr>
              <a:t>（动态）</a:t>
            </a:r>
            <a:endParaRPr lang="zh-CN" altLang="en-US" sz="2800" dirty="0">
              <a:solidFill>
                <a:srgbClr val="000000"/>
              </a:solidFill>
              <a:latin typeface="黑体" panose="02010609060101010101" pitchFamily="49" charset="-122"/>
              <a:ea typeface="黑体" panose="02010609060101010101" pitchFamily="49" charset="-122"/>
            </a:endParaRPr>
          </a:p>
          <a:p>
            <a:endParaRPr lang="en-US" altLang="zh-CN" sz="2800" dirty="0">
              <a:solidFill>
                <a:srgbClr val="000000"/>
              </a:solidFill>
              <a:latin typeface="黑体" panose="02010609060101010101" pitchFamily="49" charset="-122"/>
              <a:ea typeface="黑体" panose="02010609060101010101" pitchFamily="49" charset="-122"/>
            </a:endParaRPr>
          </a:p>
        </p:txBody>
      </p:sp>
      <p:sp>
        <p:nvSpPr>
          <p:cNvPr id="62471" name="AutoShape 7"/>
          <p:cNvSpPr/>
          <p:nvPr/>
        </p:nvSpPr>
        <p:spPr>
          <a:xfrm>
            <a:off x="3429000" y="1295400"/>
            <a:ext cx="360363" cy="3240088"/>
          </a:xfrm>
          <a:prstGeom prst="rightBrace">
            <a:avLst>
              <a:gd name="adj1" fmla="val 74926"/>
              <a:gd name="adj2" fmla="val 50000"/>
            </a:avLst>
          </a:prstGeom>
          <a:noFill/>
          <a:ln w="28575" cap="flat" cmpd="sng">
            <a:solidFill>
              <a:srgbClr val="000000"/>
            </a:solidFill>
            <a:prstDash val="solid"/>
            <a:headEnd type="none" w="med" len="med"/>
            <a:tailEnd type="none" w="med" len="med"/>
          </a:ln>
        </p:spPr>
        <p:txBody>
          <a:bodyPr wrap="none" anchor="ctr"/>
          <a:p>
            <a:endParaRPr lang="zh-CN" altLang="zh-CN" dirty="0">
              <a:solidFill>
                <a:srgbClr val="000000"/>
              </a:solidFill>
              <a:latin typeface="Times New Roman" panose="02020603050405020304" charset="0"/>
              <a:ea typeface="华文行楷" pitchFamily="2" charset="-122"/>
            </a:endParaRPr>
          </a:p>
        </p:txBody>
      </p:sp>
      <p:sp>
        <p:nvSpPr>
          <p:cNvPr id="62472" name="Text Box 8"/>
          <p:cNvSpPr txBox="1"/>
          <p:nvPr/>
        </p:nvSpPr>
        <p:spPr>
          <a:xfrm>
            <a:off x="6553200" y="1752600"/>
            <a:ext cx="2243138" cy="3260725"/>
          </a:xfrm>
          <a:prstGeom prst="rect">
            <a:avLst/>
          </a:prstGeom>
          <a:noFill/>
          <a:ln w="9525">
            <a:noFill/>
          </a:ln>
        </p:spPr>
        <p:txBody>
          <a:bodyPr>
            <a:spAutoFit/>
          </a:bodyPr>
          <a:p>
            <a:r>
              <a:rPr lang="zh-CN" altLang="en-US" sz="3200" dirty="0">
                <a:solidFill>
                  <a:schemeClr val="tx2"/>
                </a:solidFill>
                <a:latin typeface="Times New Roman" panose="02020603050405020304" charset="0"/>
                <a:ea typeface="黑体" panose="02010609060101010101" pitchFamily="49" charset="-122"/>
              </a:rPr>
              <a:t>对祖国山河的热爱。对当时革命形势的深切感受。</a:t>
            </a:r>
            <a:endParaRPr lang="zh-CN" altLang="en-US" sz="3200" dirty="0">
              <a:solidFill>
                <a:schemeClr val="tx2"/>
              </a:solidFill>
              <a:latin typeface="Times New Roman" panose="02020603050405020304" charset="0"/>
              <a:ea typeface="黑体" panose="02010609060101010101" pitchFamily="49" charset="-122"/>
            </a:endParaRPr>
          </a:p>
          <a:p>
            <a:endParaRPr lang="en-US" altLang="zh-CN" sz="3200" dirty="0">
              <a:solidFill>
                <a:schemeClr val="tx2"/>
              </a:solidFill>
              <a:latin typeface="Times New Roman" panose="02020603050405020304" charset="0"/>
              <a:ea typeface="黑体" panose="02010609060101010101" pitchFamily="49" charset="-122"/>
            </a:endParaRPr>
          </a:p>
        </p:txBody>
      </p:sp>
      <p:sp>
        <p:nvSpPr>
          <p:cNvPr id="62473" name="AutoShape 9"/>
          <p:cNvSpPr/>
          <p:nvPr/>
        </p:nvSpPr>
        <p:spPr>
          <a:xfrm>
            <a:off x="5638800" y="2590800"/>
            <a:ext cx="792163" cy="342900"/>
          </a:xfrm>
          <a:prstGeom prst="notchedRightArrow">
            <a:avLst>
              <a:gd name="adj1" fmla="val 50000"/>
              <a:gd name="adj2" fmla="val 57754"/>
            </a:avLst>
          </a:prstGeom>
          <a:solidFill>
            <a:schemeClr val="accent1"/>
          </a:solidFill>
          <a:ln w="9525" cap="flat" cmpd="sng">
            <a:solidFill>
              <a:srgbClr val="000000"/>
            </a:solidFill>
            <a:prstDash val="solid"/>
            <a:miter/>
            <a:headEnd type="none" w="med" len="med"/>
            <a:tailEnd type="none" w="med" len="med"/>
          </a:ln>
        </p:spPr>
        <p:txBody>
          <a:bodyPr wrap="none" anchor="ctr"/>
          <a:p>
            <a:endParaRPr lang="zh-CN" altLang="en-US" dirty="0">
              <a:latin typeface="Times New Roman" panose="02020603050405020304" charset="0"/>
            </a:endParaRPr>
          </a:p>
        </p:txBody>
      </p:sp>
      <p:sp>
        <p:nvSpPr>
          <p:cNvPr id="62474" name="Text Box 10"/>
          <p:cNvSpPr txBox="1"/>
          <p:nvPr/>
        </p:nvSpPr>
        <p:spPr>
          <a:xfrm>
            <a:off x="4572000" y="5181600"/>
            <a:ext cx="4103688" cy="701675"/>
          </a:xfrm>
          <a:prstGeom prst="rect">
            <a:avLst/>
          </a:prstGeom>
          <a:noFill/>
          <a:ln w="9525">
            <a:noFill/>
          </a:ln>
        </p:spPr>
        <p:txBody>
          <a:bodyPr>
            <a:spAutoFit/>
          </a:bodyPr>
          <a:p>
            <a:r>
              <a:rPr lang="zh-CN" altLang="en-US" sz="4000" dirty="0">
                <a:solidFill>
                  <a:srgbClr val="FF0000"/>
                </a:solidFill>
                <a:latin typeface="Times New Roman" panose="02020603050405020304" charset="0"/>
                <a:ea typeface="华文行楷" pitchFamily="2" charset="-122"/>
              </a:rPr>
              <a:t>以壮景抒豪情</a:t>
            </a:r>
            <a:endParaRPr lang="zh-CN" altLang="en-US" sz="4000" dirty="0">
              <a:solidFill>
                <a:srgbClr val="FF0000"/>
              </a:solidFill>
              <a:latin typeface="Times New Roman" panose="02020603050405020304" charset="0"/>
              <a:ea typeface="华文行楷" pitchFamily="2" charset="-122"/>
            </a:endParaRPr>
          </a:p>
        </p:txBody>
      </p:sp>
      <p:sp>
        <p:nvSpPr>
          <p:cNvPr id="62477" name="Rectangle 13"/>
          <p:cNvSpPr>
            <a:spLocks noGrp="1" noRot="1"/>
          </p:cNvSpPr>
          <p:nvPr>
            <p:ph type="body" sz="half" idx="1"/>
          </p:nvPr>
        </p:nvSpPr>
        <p:spPr>
          <a:xfrm>
            <a:off x="3733800" y="1828800"/>
            <a:ext cx="1905000" cy="3584575"/>
          </a:xfrm>
          <a:ln/>
        </p:spPr>
        <p:txBody>
          <a:bodyPr vert="horz" wrap="square" lIns="91440" tIns="45720" rIns="91440" bIns="45720" anchor="t"/>
          <a:p>
            <a:pPr eaLnBrk="1" hangingPunct="1"/>
            <a:r>
              <a:rPr lang="zh-CN" altLang="en-US" b="1" dirty="0">
                <a:solidFill>
                  <a:schemeClr val="tx2"/>
                </a:solidFill>
                <a:latin typeface="黑体" panose="02010609060101010101" pitchFamily="49" charset="-122"/>
                <a:ea typeface="黑体" panose="02010609060101010101" pitchFamily="49" charset="-122"/>
              </a:rPr>
              <a:t>绚丽多姿，充满生机 </a:t>
            </a:r>
            <a:endParaRPr lang="zh-CN" altLang="en-US" b="1" dirty="0">
              <a:solidFill>
                <a:schemeClr val="tx2"/>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468">
                                            <p:txEl>
                                              <p:charRg st="0" end="44"/>
                                            </p:txEl>
                                          </p:spTgt>
                                        </p:tgtEl>
                                        <p:attrNameLst>
                                          <p:attrName>style.visibility</p:attrName>
                                        </p:attrNameLst>
                                      </p:cBhvr>
                                      <p:to>
                                        <p:strVal val="visible"/>
                                      </p:to>
                                    </p:set>
                                    <p:animEffect transition="in" filter="box(in)">
                                      <p:cBhvr>
                                        <p:cTn id="7" dur="500"/>
                                        <p:tgtEl>
                                          <p:spTgt spid="62468">
                                            <p:txEl>
                                              <p:charRg st="0"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blinds(horizontal)">
                                      <p:cBhvr>
                                        <p:cTn id="12" dur="500"/>
                                        <p:tgtEl>
                                          <p:spTgt spid="62469"/>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2471"/>
                                        </p:tgtEl>
                                        <p:attrNameLst>
                                          <p:attrName>style.visibility</p:attrName>
                                        </p:attrNameLst>
                                      </p:cBhvr>
                                      <p:to>
                                        <p:strVal val="visible"/>
                                      </p:to>
                                    </p:set>
                                    <p:anim to="" calcmode="lin" valueType="num">
                                      <p:cBhvr>
                                        <p:cTn id="17" dur="1" fill="hold"/>
                                        <p:tgtEl>
                                          <p:spTgt spid="62471"/>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2473"/>
                                        </p:tgtEl>
                                        <p:attrNameLst>
                                          <p:attrName>style.visibility</p:attrName>
                                        </p:attrNameLst>
                                      </p:cBhvr>
                                      <p:to>
                                        <p:strVal val="visible"/>
                                      </p:to>
                                    </p:set>
                                    <p:anim to="" calcmode="lin" valueType="num">
                                      <p:cBhvr>
                                        <p:cTn id="22" dur="1" fill="hold"/>
                                        <p:tgtEl>
                                          <p:spTgt spid="62473"/>
                                        </p:tgtEl>
                                        <p:attrNameLst>
                                          <p:attrName>style.visibility</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72"/>
                                        </p:tgtEl>
                                        <p:attrNameLst>
                                          <p:attrName>style.visibility</p:attrName>
                                        </p:attrNameLst>
                                      </p:cBhvr>
                                      <p:to>
                                        <p:strVal val="visible"/>
                                      </p:to>
                                    </p:set>
                                    <p:anim calcmode="lin" valueType="num">
                                      <p:cBhvr additive="base">
                                        <p:cTn id="27" dur="500" fill="hold"/>
                                        <p:tgtEl>
                                          <p:spTgt spid="62472"/>
                                        </p:tgtEl>
                                        <p:attrNameLst>
                                          <p:attrName>ppt_x</p:attrName>
                                        </p:attrNameLst>
                                      </p:cBhvr>
                                      <p:tavLst>
                                        <p:tav tm="0">
                                          <p:val>
                                            <p:strVal val="#ppt_x"/>
                                          </p:val>
                                        </p:tav>
                                        <p:tav tm="100000">
                                          <p:val>
                                            <p:strVal val="#ppt_x"/>
                                          </p:val>
                                        </p:tav>
                                      </p:tavLst>
                                    </p:anim>
                                    <p:anim calcmode="lin" valueType="num">
                                      <p:cBhvr additive="base">
                                        <p:cTn id="28" dur="500" fill="hold"/>
                                        <p:tgtEl>
                                          <p:spTgt spid="624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62474"/>
                                        </p:tgtEl>
                                        <p:attrNameLst>
                                          <p:attrName>style.visibility</p:attrName>
                                        </p:attrNameLst>
                                      </p:cBhvr>
                                      <p:to>
                                        <p:strVal val="visible"/>
                                      </p:to>
                                    </p:set>
                                    <p:animEffect transition="in" filter="fade">
                                      <p:cBhvr>
                                        <p:cTn id="33" dur="2000"/>
                                        <p:tgtEl>
                                          <p:spTgt spid="62474"/>
                                        </p:tgtEl>
                                      </p:cBhvr>
                                    </p:animEffect>
                                    <p:anim calcmode="lin" valueType="num">
                                      <p:cBhvr>
                                        <p:cTn id="34" dur="2000" fill="hold"/>
                                        <p:tgtEl>
                                          <p:spTgt spid="62474"/>
                                        </p:tgtEl>
                                        <p:attrNameLst>
                                          <p:attrName>ppt_w</p:attrName>
                                        </p:attrNameLst>
                                      </p:cBhvr>
                                      <p:tavLst>
                                        <p:tav tm="0" fmla="#ppt_w*sin(2.5*pi*$)">
                                          <p:val>
                                            <p:fltVal val="0.000000"/>
                                          </p:val>
                                        </p:tav>
                                        <p:tav tm="100000">
                                          <p:val>
                                            <p:fltVal val="1.000000"/>
                                          </p:val>
                                        </p:tav>
                                      </p:tavLst>
                                    </p:anim>
                                    <p:anim calcmode="lin" valueType="num">
                                      <p:cBhvr>
                                        <p:cTn id="35" dur="2000" fill="hold"/>
                                        <p:tgtEl>
                                          <p:spTgt spid="6247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2477">
                                            <p:txEl>
                                              <p:charRg st="0" end="11"/>
                                            </p:txEl>
                                          </p:spTgt>
                                        </p:tgtEl>
                                        <p:attrNameLst>
                                          <p:attrName>style.visibility</p:attrName>
                                        </p:attrNameLst>
                                      </p:cBhvr>
                                      <p:to>
                                        <p:strVal val="visible"/>
                                      </p:to>
                                    </p:set>
                                    <p:animEffect transition="in" filter="blinds(horizontal)">
                                      <p:cBhvr>
                                        <p:cTn id="40" dur="500"/>
                                        <p:tgtEl>
                                          <p:spTgt spid="62477">
                                            <p:txEl>
                                              <p:charRg st="0"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1" grpId="0" animBg="1"/>
      <p:bldP spid="62472" grpId="0"/>
      <p:bldP spid="62473" grpId="0" animBg="1"/>
      <p:bldP spid="62474" grpId="0"/>
      <p:bldP spid="6247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2" name="Text Box 4"/>
          <p:cNvSpPr txBox="1"/>
          <p:nvPr/>
        </p:nvSpPr>
        <p:spPr>
          <a:xfrm>
            <a:off x="304800" y="1600200"/>
            <a:ext cx="8569325" cy="1187450"/>
          </a:xfrm>
          <a:prstGeom prst="rect">
            <a:avLst/>
          </a:prstGeom>
          <a:noFill/>
          <a:ln w="9525">
            <a:noFill/>
          </a:ln>
        </p:spPr>
        <p:txBody>
          <a:bodyPr>
            <a:spAutoFit/>
          </a:bodyPr>
          <a:p>
            <a:r>
              <a:rPr lang="en-US" altLang="zh-CN"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万山红遍</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层林尽染</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漫江碧透</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中的</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万</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层</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漫</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以及</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遍</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尽</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透</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这些词在范围、程度、层次等方面，使红绿两色更为突出，更为丰富，更为浓艳鲜明。 </a:t>
            </a:r>
            <a:endParaRPr lang="zh-CN" altLang="en-US" sz="2400" dirty="0">
              <a:solidFill>
                <a:schemeClr val="tx2"/>
              </a:solidFill>
              <a:latin typeface="黑体" panose="02010609060101010101" pitchFamily="49" charset="-122"/>
              <a:ea typeface="黑体" panose="02010609060101010101" pitchFamily="49" charset="-122"/>
            </a:endParaRPr>
          </a:p>
        </p:txBody>
      </p:sp>
      <p:sp>
        <p:nvSpPr>
          <p:cNvPr id="63493" name="Text Box 5"/>
          <p:cNvSpPr txBox="1"/>
          <p:nvPr/>
        </p:nvSpPr>
        <p:spPr>
          <a:xfrm>
            <a:off x="457200" y="838200"/>
            <a:ext cx="6629400" cy="519113"/>
          </a:xfrm>
          <a:prstGeom prst="rect">
            <a:avLst/>
          </a:prstGeom>
          <a:noFill/>
          <a:ln w="9525">
            <a:noFill/>
          </a:ln>
        </p:spPr>
        <p:txBody>
          <a:bodyPr>
            <a:spAutoFit/>
          </a:bodyPr>
          <a:p>
            <a:r>
              <a:rPr lang="zh-CN" altLang="en-US" sz="2800" dirty="0">
                <a:solidFill>
                  <a:srgbClr val="FF0000"/>
                </a:solidFill>
                <a:latin typeface="黑体" panose="02010609060101010101" pitchFamily="49" charset="-122"/>
                <a:ea typeface="黑体" panose="02010609060101010101" pitchFamily="49" charset="-122"/>
              </a:rPr>
              <a:t>山红水绿的静景的色彩美 </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63494" name="Text Box 6"/>
          <p:cNvSpPr txBox="1"/>
          <p:nvPr/>
        </p:nvSpPr>
        <p:spPr>
          <a:xfrm>
            <a:off x="457200" y="2971800"/>
            <a:ext cx="3527425" cy="519113"/>
          </a:xfrm>
          <a:prstGeom prst="rect">
            <a:avLst/>
          </a:prstGeom>
          <a:noFill/>
          <a:ln w="9525">
            <a:noFill/>
          </a:ln>
        </p:spPr>
        <p:txBody>
          <a:bodyPr>
            <a:spAutoFit/>
          </a:bodyPr>
          <a:p>
            <a:r>
              <a:rPr lang="zh-CN" altLang="en-US" sz="2800" dirty="0">
                <a:solidFill>
                  <a:srgbClr val="FF0000"/>
                </a:solidFill>
                <a:latin typeface="黑体" panose="02010609060101010101" pitchFamily="49" charset="-122"/>
                <a:ea typeface="黑体" panose="02010609060101010101" pitchFamily="49" charset="-122"/>
              </a:rPr>
              <a:t>事物动态的雄壮美 </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63495" name="Text Box 7"/>
          <p:cNvSpPr txBox="1"/>
          <p:nvPr/>
        </p:nvSpPr>
        <p:spPr>
          <a:xfrm>
            <a:off x="381000" y="3657600"/>
            <a:ext cx="8280400" cy="2282825"/>
          </a:xfrm>
          <a:prstGeom prst="rect">
            <a:avLst/>
          </a:prstGeom>
          <a:noFill/>
          <a:ln w="9525">
            <a:noFill/>
          </a:ln>
        </p:spPr>
        <p:txBody>
          <a:bodyPr>
            <a:spAutoFit/>
          </a:bodyPr>
          <a:p>
            <a:r>
              <a:rPr lang="en-US" altLang="zh-CN"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百舸争流</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中的</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争</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 </a:t>
            </a:r>
            <a:endParaRPr lang="zh-CN" altLang="en-US" sz="2400" dirty="0">
              <a:solidFill>
                <a:schemeClr val="tx2"/>
              </a:solidFill>
              <a:latin typeface="黑体" panose="02010609060101010101" pitchFamily="49" charset="-122"/>
              <a:ea typeface="黑体" panose="02010609060101010101" pitchFamily="49" charset="-122"/>
            </a:endParaRPr>
          </a:p>
          <a:p>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鹰击长空</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鱼翔浅底</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中</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击</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翔</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 </a:t>
            </a:r>
            <a:endParaRPr lang="zh-CN" altLang="en-US" sz="2400" dirty="0">
              <a:solidFill>
                <a:schemeClr val="tx2"/>
              </a:solidFill>
              <a:latin typeface="黑体" panose="02010609060101010101" pitchFamily="49" charset="-122"/>
              <a:ea typeface="黑体" panose="02010609060101010101" pitchFamily="49" charset="-122"/>
            </a:endParaRPr>
          </a:p>
          <a:p>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万类霜天竞自由</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中 的</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竟</a:t>
            </a:r>
            <a:r>
              <a:rPr lang="zh-CN" altLang="en-US" sz="2400" dirty="0">
                <a:solidFill>
                  <a:schemeClr val="tx2"/>
                </a:solidFill>
                <a:latin typeface="Arial" panose="020B0604020202020204" pitchFamily="3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 有力地突出了在寒秋严霜下的万物蓬勃旺盛的生命力，让人感受到诗人对大自然的无限热爱和由衷赞美。</a:t>
            </a:r>
            <a:endParaRPr lang="zh-CN" altLang="en-US" sz="2400"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amond(in)">
                                      <p:cBhvr>
                                        <p:cTn id="7" dur="2000"/>
                                        <p:tgtEl>
                                          <p:spTgt spid="6349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3493"/>
                                        </p:tgtEl>
                                        <p:attrNameLst>
                                          <p:attrName>style.visibility</p:attrName>
                                        </p:attrNameLst>
                                      </p:cBhvr>
                                      <p:to>
                                        <p:strVal val="visible"/>
                                      </p:to>
                                    </p:set>
                                    <p:animEffect transition="in" filter="diamond(in)">
                                      <p:cBhvr>
                                        <p:cTn id="10" dur="2000"/>
                                        <p:tgtEl>
                                          <p:spTgt spid="634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3494"/>
                                        </p:tgtEl>
                                        <p:attrNameLst>
                                          <p:attrName>style.visibility</p:attrName>
                                        </p:attrNameLst>
                                      </p:cBhvr>
                                      <p:to>
                                        <p:strVal val="visible"/>
                                      </p:to>
                                    </p:set>
                                    <p:animEffect transition="in" filter="diamond(in)">
                                      <p:cBhvr>
                                        <p:cTn id="13" dur="2000"/>
                                        <p:tgtEl>
                                          <p:spTgt spid="6349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3495"/>
                                        </p:tgtEl>
                                        <p:attrNameLst>
                                          <p:attrName>style.visibility</p:attrName>
                                        </p:attrNameLst>
                                      </p:cBhvr>
                                      <p:to>
                                        <p:strVal val="visible"/>
                                      </p:to>
                                    </p:set>
                                    <p:animEffect transition="in" filter="diamond(in)">
                                      <p:cBhvr>
                                        <p:cTn id="16" dur="20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P spid="63494" grpId="0"/>
      <p:bldP spid="6349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ea typeface="黑体" panose="02010609060101010101" pitchFamily="49" charset="-122"/>
              </a:rPr>
              <a:t>看到这幅湘江深秋的绚丽壮美的画面，作者想到了什么？</a:t>
            </a:r>
            <a:endParaRPr lang="zh-CN" altLang="en-US" sz="3600" b="1" dirty="0">
              <a:solidFill>
                <a:srgbClr val="FF0000"/>
              </a:solidFill>
              <a:ea typeface="黑体" panose="02010609060101010101" pitchFamily="49" charset="-122"/>
            </a:endParaRPr>
          </a:p>
        </p:txBody>
      </p:sp>
      <p:sp>
        <p:nvSpPr>
          <p:cNvPr id="22531" name="Rectangle 3"/>
          <p:cNvSpPr>
            <a:spLocks noGrp="1"/>
          </p:cNvSpPr>
          <p:nvPr>
            <p:ph idx="1"/>
          </p:nvPr>
        </p:nvSpPr>
        <p:spPr>
          <a:xfrm>
            <a:off x="0" y="1981200"/>
            <a:ext cx="8763000" cy="4194175"/>
          </a:xfrm>
          <a:ln/>
        </p:spPr>
        <p:txBody>
          <a:bodyPr vert="horz" wrap="square" lIns="91440" tIns="45720" rIns="91440" bIns="45720" anchor="t"/>
          <a:p>
            <a:pPr eaLnBrk="1" hangingPunct="1">
              <a:lnSpc>
                <a:spcPct val="90000"/>
              </a:lnSpc>
            </a:pPr>
            <a:r>
              <a:rPr lang="zh-CN" altLang="en-US" b="1" dirty="0">
                <a:solidFill>
                  <a:schemeClr val="tx2"/>
                </a:solidFill>
                <a:ea typeface="黑体" panose="02010609060101010101" pitchFamily="49" charset="-122"/>
              </a:rPr>
              <a:t>想到了祖国的命运和革命的未来，引发深沉的思索。“怅”字写出了诗人的万千思绪，百感交集。“</a:t>
            </a:r>
            <a:r>
              <a:rPr lang="zh-CN" altLang="en-US" b="1" dirty="0">
                <a:solidFill>
                  <a:srgbClr val="FF0000"/>
                </a:solidFill>
                <a:ea typeface="黑体" panose="02010609060101010101" pitchFamily="49" charset="-122"/>
              </a:rPr>
              <a:t>怅</a:t>
            </a:r>
            <a:r>
              <a:rPr lang="zh-CN" altLang="en-US" b="1" dirty="0">
                <a:solidFill>
                  <a:schemeClr val="tx2"/>
                </a:solidFill>
                <a:ea typeface="黑体" panose="02010609060101010101" pitchFamily="49" charset="-122"/>
              </a:rPr>
              <a:t>”原指失意，这里用来表达</a:t>
            </a:r>
            <a:r>
              <a:rPr lang="zh-CN" altLang="en-US" b="1" dirty="0">
                <a:solidFill>
                  <a:srgbClr val="FF0000"/>
                </a:solidFill>
                <a:ea typeface="黑体" panose="02010609060101010101" pitchFamily="49" charset="-122"/>
              </a:rPr>
              <a:t>由深思而激昂慷慨的思绪</a:t>
            </a:r>
            <a:r>
              <a:rPr lang="zh-CN" altLang="en-US" b="1" dirty="0">
                <a:solidFill>
                  <a:schemeClr val="tx2"/>
                </a:solidFill>
                <a:ea typeface="黑体" panose="02010609060101010101" pitchFamily="49" charset="-122"/>
              </a:rPr>
              <a:t>。</a:t>
            </a:r>
            <a:endParaRPr lang="zh-CN" altLang="en-US" b="1" dirty="0">
              <a:solidFill>
                <a:schemeClr val="tx2"/>
              </a:solidFill>
              <a:ea typeface="黑体" panose="02010609060101010101" pitchFamily="49" charset="-122"/>
            </a:endParaRPr>
          </a:p>
          <a:p>
            <a:pPr eaLnBrk="1" hangingPunct="1">
              <a:lnSpc>
                <a:spcPct val="90000"/>
              </a:lnSpc>
            </a:pPr>
            <a:r>
              <a:rPr lang="zh-CN" altLang="en-US" b="1" dirty="0">
                <a:solidFill>
                  <a:schemeClr val="tx2"/>
                </a:solidFill>
                <a:ea typeface="黑体" panose="02010609060101010101" pitchFamily="49" charset="-122"/>
              </a:rPr>
              <a:t>自然界的一切是这样蓬勃、绚烂，而现实社会却又是如此沉闷、黑暗，“独立寒秋”的诗人，仰天俯地，怅望广阔的宇宙，心有所思，思有所忧。禁不住向苍茫大地发问：谁来主宰你的兴衰命运？</a:t>
            </a:r>
            <a:endParaRPr lang="zh-CN" altLang="en-US" b="1"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charRg st="0" end="70"/>
                                            </p:txEl>
                                          </p:spTgt>
                                        </p:tgtEl>
                                        <p:attrNameLst>
                                          <p:attrName>style.visibility</p:attrName>
                                        </p:attrNameLst>
                                      </p:cBhvr>
                                      <p:to>
                                        <p:strVal val="visible"/>
                                      </p:to>
                                    </p:set>
                                    <p:anim calcmode="lin" valueType="num">
                                      <p:cBhvr additive="base">
                                        <p:cTn id="7" dur="500" fill="hold"/>
                                        <p:tgtEl>
                                          <p:spTgt spid="22531">
                                            <p:txEl>
                                              <p:charRg st="0" end="7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charRg st="0" end="7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charRg st="70" end="157"/>
                                            </p:txEl>
                                          </p:spTgt>
                                        </p:tgtEl>
                                        <p:attrNameLst>
                                          <p:attrName>style.visibility</p:attrName>
                                        </p:attrNameLst>
                                      </p:cBhvr>
                                      <p:to>
                                        <p:strVal val="visible"/>
                                      </p:to>
                                    </p:set>
                                    <p:anim calcmode="lin" valueType="num">
                                      <p:cBhvr additive="base">
                                        <p:cTn id="13" dur="500" fill="hold"/>
                                        <p:tgtEl>
                                          <p:spTgt spid="22531">
                                            <p:txEl>
                                              <p:charRg st="70" end="15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charRg st="70" end="15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ln/>
        </p:spPr>
        <p:txBody>
          <a:bodyPr vert="horz" wrap="square" lIns="91440" tIns="45720" rIns="91440" bIns="45720" anchor="ctr"/>
          <a:p>
            <a:pPr eaLnBrk="1" hangingPunct="1"/>
            <a:r>
              <a:rPr lang="en-US" altLang="zh-CN" sz="3600" b="1" dirty="0">
                <a:solidFill>
                  <a:srgbClr val="FF0000"/>
                </a:solidFill>
                <a:ea typeface="黑体" panose="02010609060101010101" pitchFamily="49" charset="-122"/>
              </a:rPr>
              <a:t>“</a:t>
            </a:r>
            <a:r>
              <a:rPr lang="zh-CN" altLang="en-US" sz="3600" b="1" dirty="0">
                <a:solidFill>
                  <a:srgbClr val="FF0000"/>
                </a:solidFill>
                <a:ea typeface="黑体" panose="02010609060101010101" pitchFamily="49" charset="-122"/>
              </a:rPr>
              <a:t>主沉浮”的深层含义是什么？</a:t>
            </a:r>
            <a:endParaRPr lang="zh-CN" altLang="en-US" sz="3600" b="1" dirty="0">
              <a:solidFill>
                <a:srgbClr val="FF0000"/>
              </a:solidFill>
              <a:ea typeface="黑体" panose="02010609060101010101" pitchFamily="49" charset="-122"/>
            </a:endParaRPr>
          </a:p>
        </p:txBody>
      </p:sp>
      <p:sp>
        <p:nvSpPr>
          <p:cNvPr id="33795" name="Rectangle 3"/>
          <p:cNvSpPr>
            <a:spLocks noGrp="1"/>
          </p:cNvSpPr>
          <p:nvPr>
            <p:ph idx="1"/>
          </p:nvPr>
        </p:nvSpPr>
        <p:spPr>
          <a:ln/>
        </p:spPr>
        <p:txBody>
          <a:bodyPr vert="horz" wrap="square" lIns="91440" tIns="45720" rIns="91440" bIns="45720" anchor="t"/>
          <a:p>
            <a:pPr eaLnBrk="1" hangingPunct="1"/>
            <a:r>
              <a:rPr lang="zh-CN" altLang="en-US" sz="3600" b="1" dirty="0">
                <a:solidFill>
                  <a:schemeClr val="tx2"/>
                </a:solidFill>
                <a:latin typeface="黑体" panose="02010609060101010101" pitchFamily="49" charset="-122"/>
                <a:ea typeface="黑体" panose="02010609060101010101" pitchFamily="49" charset="-122"/>
              </a:rPr>
              <a:t>主宰国家的命运，掌握民族的前途。</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buNone/>
            </a:pP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en-US" altLang="zh-CN"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charRg st="0" end="17"/>
                                            </p:txEl>
                                          </p:spTgt>
                                        </p:tgtEl>
                                        <p:attrNameLst>
                                          <p:attrName>style.visibility</p:attrName>
                                        </p:attrNameLst>
                                      </p:cBhvr>
                                      <p:to>
                                        <p:strVal val="visible"/>
                                      </p:to>
                                    </p:set>
                                    <p:animEffect transition="in" filter="blinds(horizontal)">
                                      <p:cBhvr>
                                        <p:cTn id="7" dur="500"/>
                                        <p:tgtEl>
                                          <p:spTgt spid="33795">
                                            <p:txEl>
                                              <p:char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xfrm>
            <a:off x="304800" y="685800"/>
            <a:ext cx="8540750" cy="2286000"/>
          </a:xfrm>
          <a:ln/>
        </p:spPr>
        <p:txBody>
          <a:bodyPr vert="horz" wrap="square" lIns="91440" tIns="45720" rIns="91440" bIns="45720" anchor="ctr"/>
          <a:p>
            <a:pPr eaLnBrk="1" hangingPunct="1"/>
            <a:r>
              <a:rPr lang="zh-CN" altLang="en-US" sz="3200" b="1" dirty="0">
                <a:solidFill>
                  <a:srgbClr val="FF0000"/>
                </a:solidFill>
                <a:ea typeface="黑体" panose="02010609060101010101" pitchFamily="49" charset="-122"/>
              </a:rPr>
              <a:t>诗人“独立寒秋”，他不是想着自己被军阀追捕的处境，而是放眼宇宙，胸怀祖国，关注着国家的前途，忧思着民族的命运，这是一种什么心境？</a:t>
            </a:r>
            <a:endParaRPr lang="zh-CN" altLang="en-US" sz="3200" b="1" dirty="0">
              <a:solidFill>
                <a:srgbClr val="FF0000"/>
              </a:solidFill>
              <a:ea typeface="黑体" panose="02010609060101010101" pitchFamily="49" charset="-122"/>
            </a:endParaRPr>
          </a:p>
        </p:txBody>
      </p:sp>
      <p:sp>
        <p:nvSpPr>
          <p:cNvPr id="34819" name="Rectangle 3"/>
          <p:cNvSpPr>
            <a:spLocks noGrp="1"/>
          </p:cNvSpPr>
          <p:nvPr>
            <p:ph idx="1"/>
          </p:nvPr>
        </p:nvSpPr>
        <p:spPr>
          <a:xfrm>
            <a:off x="457200" y="3079750"/>
            <a:ext cx="8229600" cy="3046413"/>
          </a:xfrm>
          <a:ln/>
        </p:spPr>
        <p:txBody>
          <a:bodyPr vert="horz" wrap="square" lIns="91440" tIns="45720" rIns="91440" bIns="45720" anchor="t"/>
          <a:p>
            <a:pPr eaLnBrk="1" hangingPunct="1"/>
            <a:r>
              <a:rPr lang="zh-CN" altLang="en-US" sz="3600" b="1" dirty="0">
                <a:solidFill>
                  <a:schemeClr val="tx2"/>
                </a:solidFill>
                <a:latin typeface="黑体" panose="02010609060101010101" pitchFamily="49" charset="-122"/>
                <a:ea typeface="黑体" panose="02010609060101010101" pitchFamily="49" charset="-122"/>
              </a:rPr>
              <a:t>这是忧国忧民的心境，是以天下为已任的心境，是一个革命伟人广阔崇高的心境。</a:t>
            </a:r>
            <a:endParaRPr lang="zh-CN" altLang="en-US"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charRg st="0" end="37"/>
                                            </p:txEl>
                                          </p:spTgt>
                                        </p:tgtEl>
                                        <p:attrNameLst>
                                          <p:attrName>style.visibility</p:attrName>
                                        </p:attrNameLst>
                                      </p:cBhvr>
                                      <p:to>
                                        <p:strVal val="visible"/>
                                      </p:to>
                                    </p:set>
                                    <p:animEffect transition="in" filter="blinds(horizontal)">
                                      <p:cBhvr>
                                        <p:cTn id="7" dur="500"/>
                                        <p:tgtEl>
                                          <p:spTgt spid="34819">
                                            <p:txEl>
                                              <p:charRg st="0" end="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a:xfrm>
            <a:off x="304800" y="1066800"/>
            <a:ext cx="8540750" cy="4194175"/>
          </a:xfrm>
          <a:ln/>
        </p:spPr>
        <p:txBody>
          <a:bodyPr vert="horz" wrap="square" lIns="91440" tIns="45720" rIns="91440" bIns="45720" anchor="t"/>
          <a:p>
            <a:pPr eaLnBrk="1" hangingPunct="1"/>
            <a:r>
              <a:rPr lang="en-US" altLang="zh-CN"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问苍茫大地，谁主沉浮？</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是全诗的</a:t>
            </a:r>
            <a:r>
              <a:rPr lang="zh-CN" altLang="en-US" b="1" dirty="0">
                <a:solidFill>
                  <a:srgbClr val="FF0000"/>
                </a:solidFill>
                <a:latin typeface="Arial" panose="020B0604020202020204" pitchFamily="34" charset="0"/>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诗眼</a:t>
            </a:r>
            <a:r>
              <a:rPr lang="zh-CN" altLang="en-US" b="1" dirty="0">
                <a:solidFill>
                  <a:srgbClr val="FF0000"/>
                </a:solidFill>
                <a:latin typeface="Arial" panose="020B0604020202020204" pitchFamily="34" charset="0"/>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a:t>
            </a:r>
            <a:endParaRPr lang="zh-CN" altLang="en-US" b="1" dirty="0">
              <a:solidFill>
                <a:srgbClr val="FF0000"/>
              </a:solidFill>
              <a:latin typeface="黑体" panose="02010609060101010101" pitchFamily="49" charset="-122"/>
              <a:ea typeface="黑体" panose="02010609060101010101" pitchFamily="49" charset="-122"/>
            </a:endParaRPr>
          </a:p>
          <a:p>
            <a:pPr eaLnBrk="1" hangingPunct="1"/>
            <a:endParaRPr lang="zh-CN" altLang="en-US" b="1" dirty="0">
              <a:solidFill>
                <a:srgbClr val="FF0000"/>
              </a:solidFill>
              <a:latin typeface="黑体" panose="02010609060101010101" pitchFamily="49" charset="-122"/>
              <a:ea typeface="黑体" panose="02010609060101010101" pitchFamily="49" charset="-122"/>
            </a:endParaRPr>
          </a:p>
          <a:p>
            <a:pPr eaLnBrk="1" hangingPunct="1"/>
            <a:r>
              <a:rPr lang="zh-CN" altLang="en-US" b="1" dirty="0">
                <a:solidFill>
                  <a:schemeClr val="tx2"/>
                </a:solidFill>
                <a:latin typeface="黑体" panose="02010609060101010101" pitchFamily="49" charset="-122"/>
                <a:ea typeface="黑体" panose="02010609060101010101" pitchFamily="49" charset="-122"/>
              </a:rPr>
              <a:t>上阕就是这样通过写景，提出</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谁主沉浮</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的问题，表达了毛泽东青年时代的伟大抱负。</a:t>
            </a:r>
            <a:endParaRPr lang="zh-CN" altLang="en-US" b="1" dirty="0">
              <a:solidFill>
                <a:schemeClr val="tx2"/>
              </a:solidFill>
              <a:latin typeface="黑体" panose="02010609060101010101" pitchFamily="49" charset="-122"/>
              <a:ea typeface="黑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228600" y="685800"/>
            <a:ext cx="8540750" cy="5486400"/>
          </a:xfrm>
          <a:ln/>
        </p:spPr>
        <p:txBody>
          <a:bodyPr vert="horz" wrap="square" lIns="91440" tIns="45720" rIns="91440" bIns="45720" anchor="t"/>
          <a:p>
            <a:pPr eaLnBrk="1" hangingPunct="1"/>
            <a:r>
              <a:rPr lang="en-US" altLang="zh-CN"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自古逢秋悲寂寞</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，古人写秋多怨秋、悲秋。</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风急天高猿啸哀</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草木摇落而变衰</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秋风秋雨愁煞人</a:t>
            </a:r>
            <a:r>
              <a:rPr lang="zh-CN" altLang="en-US" b="1" dirty="0">
                <a:solidFill>
                  <a:schemeClr val="tx2"/>
                </a:solidFill>
                <a:latin typeface="Arial" panose="020B0604020202020204" pitchFamily="34" charset="0"/>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等等。</a:t>
            </a:r>
            <a:endParaRPr lang="zh-CN" altLang="en-US" b="1" dirty="0">
              <a:solidFill>
                <a:schemeClr val="tx2"/>
              </a:solidFill>
              <a:latin typeface="黑体" panose="02010609060101010101" pitchFamily="49" charset="-122"/>
              <a:ea typeface="黑体" panose="02010609060101010101" pitchFamily="49" charset="-122"/>
            </a:endParaRPr>
          </a:p>
          <a:p>
            <a:pPr eaLnBrk="1" hangingPunct="1"/>
            <a:r>
              <a:rPr lang="zh-CN" altLang="en-US" b="1" dirty="0">
                <a:solidFill>
                  <a:schemeClr val="tx2"/>
                </a:solidFill>
                <a:latin typeface="黑体" panose="02010609060101010101" pitchFamily="49" charset="-122"/>
                <a:ea typeface="黑体" panose="02010609060101010101" pitchFamily="49" charset="-122"/>
              </a:rPr>
              <a:t>元朝马致远的</a:t>
            </a:r>
            <a:r>
              <a:rPr lang="en-US" altLang="zh-CN"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秋思</a:t>
            </a:r>
            <a:r>
              <a:rPr lang="en-US" altLang="zh-CN" b="1" dirty="0">
                <a:solidFill>
                  <a:schemeClr val="tx2"/>
                </a:solidFill>
                <a:latin typeface="黑体" panose="02010609060101010101" pitchFamily="49" charset="-122"/>
                <a:ea typeface="黑体" panose="02010609060101010101" pitchFamily="49" charset="-122"/>
              </a:rPr>
              <a:t>》</a:t>
            </a:r>
            <a:r>
              <a:rPr lang="zh-CN" altLang="en-US" b="1" dirty="0">
                <a:solidFill>
                  <a:schemeClr val="tx2"/>
                </a:solidFill>
                <a:latin typeface="黑体" panose="02010609060101010101" pitchFamily="49" charset="-122"/>
                <a:ea typeface="黑体" panose="02010609060101010101" pitchFamily="49" charset="-122"/>
              </a:rPr>
              <a:t>，不也是写秋的悲凉吗？那么，毛泽东笔下的秋为何如此绚丽多姿、充满生机呢？为何如此与众不同呢？这与一个人的什么有关？ </a:t>
            </a:r>
            <a:endParaRPr lang="zh-CN" altLang="en-US" b="1" dirty="0">
              <a:solidFill>
                <a:schemeClr val="tx2"/>
              </a:solidFill>
              <a:latin typeface="黑体" panose="02010609060101010101" pitchFamily="49" charset="-122"/>
              <a:ea typeface="黑体" panose="02010609060101010101" pitchFamily="49" charset="-122"/>
            </a:endParaRPr>
          </a:p>
          <a:p>
            <a:pPr eaLnBrk="1" hangingPunct="1"/>
            <a:endParaRPr lang="en-US" altLang="zh-CN" b="1" dirty="0">
              <a:solidFill>
                <a:schemeClr val="tx2"/>
              </a:solidFill>
              <a:latin typeface="黑体" panose="02010609060101010101" pitchFamily="49" charset="-122"/>
              <a:ea typeface="黑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xfrm>
            <a:off x="228600" y="304800"/>
            <a:ext cx="8540750" cy="1143000"/>
          </a:xfrm>
          <a:ln/>
        </p:spPr>
        <p:txBody>
          <a:bodyPr vert="horz" wrap="square" lIns="91440" tIns="45720" rIns="91440" bIns="45720" anchor="ctr"/>
          <a:p>
            <a:pPr eaLnBrk="1" hangingPunct="1"/>
            <a:r>
              <a:rPr lang="zh-CN" altLang="en-US" sz="3600" b="1" u="sng" dirty="0">
                <a:solidFill>
                  <a:srgbClr val="FF0000"/>
                </a:solidFill>
                <a:ea typeface="楷体_GB2312" pitchFamily="49" charset="-122"/>
              </a:rPr>
              <a:t>意向的对比</a:t>
            </a:r>
            <a:endParaRPr lang="zh-CN" altLang="en-US" sz="3600" b="1" u="sng" dirty="0">
              <a:solidFill>
                <a:srgbClr val="FF0000"/>
              </a:solidFill>
              <a:ea typeface="楷体_GB2312" pitchFamily="49" charset="-122"/>
            </a:endParaRPr>
          </a:p>
        </p:txBody>
      </p:sp>
      <p:sp>
        <p:nvSpPr>
          <p:cNvPr id="37891" name="Rectangle 3"/>
          <p:cNvSpPr>
            <a:spLocks noGrp="1"/>
          </p:cNvSpPr>
          <p:nvPr>
            <p:ph idx="1"/>
          </p:nvPr>
        </p:nvSpPr>
        <p:spPr>
          <a:xfrm>
            <a:off x="228600" y="1447800"/>
            <a:ext cx="8610600" cy="4800600"/>
          </a:xfrm>
          <a:ln/>
        </p:spPr>
        <p:txBody>
          <a:bodyPr vert="horz" wrap="square" lIns="91440" tIns="45720" rIns="91440" bIns="45720" anchor="t"/>
          <a:p>
            <a:pPr eaLnBrk="1" hangingPunct="1"/>
            <a:r>
              <a:rPr lang="zh-CN" altLang="en-US" sz="2800" b="1" u="sng" dirty="0">
                <a:solidFill>
                  <a:schemeClr val="tx2"/>
                </a:solidFill>
                <a:latin typeface="楷体_GB2312" pitchFamily="49" charset="-122"/>
                <a:ea typeface="楷体_GB2312" pitchFamily="49" charset="-122"/>
              </a:rPr>
              <a:t>天净沙  秋思</a:t>
            </a:r>
            <a:r>
              <a:rPr lang="zh-CN" altLang="en-US" sz="2800" b="1" dirty="0">
                <a:solidFill>
                  <a:schemeClr val="tx2"/>
                </a:solidFill>
                <a:latin typeface="楷体_GB2312" pitchFamily="49" charset="-122"/>
                <a:ea typeface="楷体_GB2312" pitchFamily="49" charset="-122"/>
              </a:rPr>
              <a:t>                 </a:t>
            </a:r>
            <a:r>
              <a:rPr lang="zh-CN" altLang="en-US" sz="2800" b="1" u="sng" dirty="0">
                <a:solidFill>
                  <a:schemeClr val="tx2"/>
                </a:solidFill>
                <a:latin typeface="楷体_GB2312" pitchFamily="49" charset="-122"/>
                <a:ea typeface="楷体_GB2312" pitchFamily="49" charset="-122"/>
              </a:rPr>
              <a:t>沁园春   长沙</a:t>
            </a:r>
            <a:endParaRPr lang="zh-CN" altLang="en-US" sz="2800" b="1" u="sng" dirty="0">
              <a:solidFill>
                <a:schemeClr val="tx2"/>
              </a:solidFill>
              <a:latin typeface="楷体_GB2312" pitchFamily="49" charset="-122"/>
              <a:ea typeface="楷体_GB2312" pitchFamily="49" charset="-122"/>
            </a:endParaRPr>
          </a:p>
          <a:p>
            <a:pPr eaLnBrk="1" hangingPunct="1"/>
            <a:endParaRPr lang="zh-CN" altLang="en-US" sz="2800" b="1" u="sng" dirty="0">
              <a:solidFill>
                <a:schemeClr val="tx2"/>
              </a:solidFill>
              <a:latin typeface="楷体_GB2312" pitchFamily="49" charset="-122"/>
              <a:ea typeface="楷体_GB2312" pitchFamily="49" charset="-122"/>
            </a:endParaRPr>
          </a:p>
          <a:p>
            <a:pPr eaLnBrk="1" hangingPunct="1"/>
            <a:r>
              <a:rPr lang="zh-CN" altLang="en-US" b="1" dirty="0">
                <a:solidFill>
                  <a:schemeClr val="tx2"/>
                </a:solidFill>
                <a:ea typeface="黑体" panose="02010609060101010101" pitchFamily="49" charset="-122"/>
              </a:rPr>
              <a:t>枯藤 老树 昏鸦，       </a:t>
            </a:r>
            <a:r>
              <a:rPr lang="zh-CN" altLang="en-US" b="1" dirty="0">
                <a:solidFill>
                  <a:schemeClr val="tx2"/>
                </a:solidFill>
                <a:ea typeface="楷体_GB2312" pitchFamily="49" charset="-122"/>
              </a:rPr>
              <a:t>万山红遍，层林尽染</a:t>
            </a:r>
            <a:endParaRPr lang="zh-CN" altLang="en-US" b="1" dirty="0">
              <a:solidFill>
                <a:schemeClr val="tx2"/>
              </a:solidFill>
              <a:ea typeface="黑体" panose="02010609060101010101" pitchFamily="49" charset="-122"/>
            </a:endParaRPr>
          </a:p>
          <a:p>
            <a:pPr eaLnBrk="1" hangingPunct="1"/>
            <a:r>
              <a:rPr lang="zh-CN" altLang="en-US" b="1" dirty="0">
                <a:solidFill>
                  <a:schemeClr val="tx2"/>
                </a:solidFill>
                <a:ea typeface="黑体" panose="02010609060101010101" pitchFamily="49" charset="-122"/>
              </a:rPr>
              <a:t>小桥 流水 人家，       </a:t>
            </a:r>
            <a:r>
              <a:rPr lang="zh-CN" altLang="en-US" b="1" dirty="0">
                <a:solidFill>
                  <a:schemeClr val="tx2"/>
                </a:solidFill>
                <a:ea typeface="楷体_GB2312" pitchFamily="49" charset="-122"/>
              </a:rPr>
              <a:t>漫江碧透，百舸争流</a:t>
            </a:r>
            <a:endParaRPr lang="zh-CN" altLang="en-US" b="1" dirty="0">
              <a:solidFill>
                <a:schemeClr val="tx2"/>
              </a:solidFill>
              <a:ea typeface="黑体" panose="02010609060101010101" pitchFamily="49" charset="-122"/>
            </a:endParaRPr>
          </a:p>
          <a:p>
            <a:pPr eaLnBrk="1" hangingPunct="1"/>
            <a:r>
              <a:rPr lang="zh-CN" altLang="en-US" b="1" dirty="0">
                <a:solidFill>
                  <a:schemeClr val="tx2"/>
                </a:solidFill>
                <a:ea typeface="黑体" panose="02010609060101010101" pitchFamily="49" charset="-122"/>
              </a:rPr>
              <a:t>古道 西风 瘦马，       </a:t>
            </a:r>
            <a:r>
              <a:rPr lang="zh-CN" altLang="en-US" b="1" dirty="0">
                <a:solidFill>
                  <a:schemeClr val="tx2"/>
                </a:solidFill>
                <a:ea typeface="楷体_GB2312" pitchFamily="49" charset="-122"/>
              </a:rPr>
              <a:t>鹰击长空，鱼翔浅底</a:t>
            </a:r>
            <a:endParaRPr lang="zh-CN" altLang="en-US" b="1" dirty="0">
              <a:solidFill>
                <a:schemeClr val="tx2"/>
              </a:solidFill>
              <a:ea typeface="黑体" panose="02010609060101010101" pitchFamily="49" charset="-122"/>
            </a:endParaRPr>
          </a:p>
          <a:p>
            <a:pPr eaLnBrk="1" hangingPunct="1"/>
            <a:r>
              <a:rPr lang="zh-CN" altLang="en-US" b="1" dirty="0">
                <a:solidFill>
                  <a:schemeClr val="tx2"/>
                </a:solidFill>
                <a:ea typeface="黑体" panose="02010609060101010101" pitchFamily="49" charset="-122"/>
              </a:rPr>
              <a:t>夕阳西下，                </a:t>
            </a:r>
            <a:r>
              <a:rPr lang="zh-CN" altLang="en-US" b="1" dirty="0">
                <a:solidFill>
                  <a:schemeClr val="tx2"/>
                </a:solidFill>
                <a:ea typeface="楷体_GB2312" pitchFamily="49" charset="-122"/>
              </a:rPr>
              <a:t>万类霜天竟自由</a:t>
            </a:r>
            <a:endParaRPr lang="zh-CN" altLang="en-US" b="1" dirty="0">
              <a:solidFill>
                <a:schemeClr val="tx2"/>
              </a:solidFill>
              <a:ea typeface="黑体" panose="02010609060101010101" pitchFamily="49" charset="-122"/>
            </a:endParaRPr>
          </a:p>
          <a:p>
            <a:pPr eaLnBrk="1" hangingPunct="1"/>
            <a:r>
              <a:rPr lang="zh-CN" altLang="en-US" b="1" dirty="0">
                <a:solidFill>
                  <a:schemeClr val="tx2"/>
                </a:solidFill>
                <a:ea typeface="黑体" panose="02010609060101010101" pitchFamily="49" charset="-122"/>
              </a:rPr>
              <a:t>断肠人 在天涯。        </a:t>
            </a:r>
            <a:r>
              <a:rPr lang="zh-CN" altLang="en-US" b="1" dirty="0">
                <a:solidFill>
                  <a:schemeClr val="tx2"/>
                </a:solidFill>
                <a:latin typeface="宋体" panose="02010600030101010101" pitchFamily="2" charset="-122"/>
                <a:ea typeface="楷体_GB2312" pitchFamily="49" charset="-122"/>
              </a:rPr>
              <a:t>问苍茫大地，谁主沉浮</a:t>
            </a:r>
            <a:endParaRPr lang="zh-CN" altLang="en-US" b="1" dirty="0">
              <a:solidFill>
                <a:schemeClr val="tx2"/>
              </a:solidFill>
              <a:latin typeface="宋体" panose="02010600030101010101" pitchFamily="2" charset="-122"/>
              <a:ea typeface="楷体_GB2312" pitchFamily="49" charset="-122"/>
            </a:endParaRPr>
          </a:p>
          <a:p>
            <a:pPr eaLnBrk="1" hangingPunct="1"/>
            <a:r>
              <a:rPr lang="zh-CN" altLang="en-US" b="1" dirty="0">
                <a:solidFill>
                  <a:srgbClr val="FF0000"/>
                </a:solidFill>
                <a:latin typeface="宋体" panose="02010600030101010101" pitchFamily="2" charset="-122"/>
                <a:ea typeface="楷体_GB2312" pitchFamily="49" charset="-122"/>
              </a:rPr>
              <a:t>冷落凄凉</a:t>
            </a:r>
            <a:r>
              <a:rPr lang="zh-CN" altLang="en-US" b="1" dirty="0">
                <a:solidFill>
                  <a:schemeClr val="tx2"/>
                </a:solidFill>
                <a:latin typeface="宋体" panose="02010600030101010101" pitchFamily="2" charset="-122"/>
                <a:ea typeface="楷体_GB2312" pitchFamily="49" charset="-122"/>
              </a:rPr>
              <a:t>           </a:t>
            </a:r>
            <a:r>
              <a:rPr lang="zh-CN" altLang="en-US" b="1" dirty="0">
                <a:solidFill>
                  <a:srgbClr val="FF0000"/>
                </a:solidFill>
                <a:latin typeface="宋体" panose="02010600030101010101" pitchFamily="2" charset="-122"/>
                <a:ea typeface="楷体_GB2312" pitchFamily="49" charset="-122"/>
              </a:rPr>
              <a:t>生气勃勃</a:t>
            </a:r>
            <a:endParaRPr lang="zh-CN" altLang="en-US" b="1" dirty="0">
              <a:solidFill>
                <a:srgbClr val="FF0000"/>
              </a:solidFill>
              <a:latin typeface="宋体" panose="02010600030101010101" pitchFamily="2" charset="-122"/>
              <a:ea typeface="楷体_GB2312" pitchFamily="49" charset="-122"/>
            </a:endParaRPr>
          </a:p>
        </p:txBody>
      </p:sp>
      <p:sp>
        <p:nvSpPr>
          <p:cNvPr id="41988" name="Line 4"/>
          <p:cNvSpPr/>
          <p:nvPr/>
        </p:nvSpPr>
        <p:spPr>
          <a:xfrm>
            <a:off x="4038600" y="1524000"/>
            <a:ext cx="0" cy="4419600"/>
          </a:xfrm>
          <a:prstGeom prst="line">
            <a:avLst/>
          </a:prstGeom>
          <a:ln w="38100" cap="flat" cmpd="dbl">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charRg st="168" end="188"/>
                                            </p:txEl>
                                          </p:spTgt>
                                        </p:tgtEl>
                                        <p:attrNameLst>
                                          <p:attrName>style.visibility</p:attrName>
                                        </p:attrNameLst>
                                      </p:cBhvr>
                                      <p:to>
                                        <p:strVal val="visible"/>
                                      </p:to>
                                    </p:set>
                                    <p:anim calcmode="lin" valueType="num">
                                      <p:cBhvr additive="base">
                                        <p:cTn id="7" dur="500" fill="hold"/>
                                        <p:tgtEl>
                                          <p:spTgt spid="37891">
                                            <p:txEl>
                                              <p:charRg st="168" end="18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charRg st="168" end="18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228600" y="304800"/>
            <a:ext cx="8540750" cy="1143000"/>
          </a:xfrm>
          <a:ln/>
        </p:spPr>
        <p:txBody>
          <a:bodyPr vert="horz" wrap="square" lIns="91440" tIns="45720" rIns="91440" bIns="45720" anchor="ctr"/>
          <a:p>
            <a:pPr eaLnBrk="1" hangingPunct="1"/>
            <a:r>
              <a:rPr lang="zh-CN" altLang="en-US" sz="4800" b="1" u="sng" dirty="0">
                <a:solidFill>
                  <a:srgbClr val="FF0000"/>
                </a:solidFill>
                <a:ea typeface="楷体_GB2312" pitchFamily="49" charset="-122"/>
              </a:rPr>
              <a:t>词</a:t>
            </a:r>
            <a:endParaRPr lang="zh-CN" altLang="en-US" sz="4800" b="1" u="sng" dirty="0">
              <a:solidFill>
                <a:srgbClr val="FF0000"/>
              </a:solidFill>
              <a:ea typeface="楷体_GB2312" pitchFamily="49" charset="-122"/>
            </a:endParaRPr>
          </a:p>
        </p:txBody>
      </p:sp>
      <p:sp>
        <p:nvSpPr>
          <p:cNvPr id="6147" name="Rectangle 3"/>
          <p:cNvSpPr>
            <a:spLocks noGrp="1"/>
          </p:cNvSpPr>
          <p:nvPr>
            <p:ph idx="1"/>
          </p:nvPr>
        </p:nvSpPr>
        <p:spPr>
          <a:xfrm>
            <a:off x="304800" y="1295400"/>
            <a:ext cx="8540750" cy="5029200"/>
          </a:xfrm>
          <a:ln/>
        </p:spPr>
        <p:txBody>
          <a:bodyPr vert="horz" wrap="square" lIns="91440" tIns="45720" rIns="91440" bIns="45720" anchor="t"/>
          <a:p>
            <a:pPr eaLnBrk="1" hangingPunct="1"/>
            <a:r>
              <a:rPr lang="en-US" altLang="zh-CN" sz="3600" b="1" dirty="0">
                <a:solidFill>
                  <a:schemeClr val="tx2"/>
                </a:solidFill>
              </a:rPr>
              <a:t> </a:t>
            </a:r>
            <a:r>
              <a:rPr lang="zh-CN" altLang="en-US" sz="3600" b="1" dirty="0">
                <a:solidFill>
                  <a:schemeClr val="tx2"/>
                </a:solidFill>
              </a:rPr>
              <a:t>词，是我国传统</a:t>
            </a:r>
            <a:r>
              <a:rPr lang="zh-CN" altLang="en-US" sz="3600" b="1" dirty="0">
                <a:solidFill>
                  <a:srgbClr val="FF0000"/>
                </a:solidFill>
              </a:rPr>
              <a:t>诗歌</a:t>
            </a:r>
            <a:r>
              <a:rPr lang="zh-CN" altLang="en-US" sz="3600" b="1" dirty="0">
                <a:solidFill>
                  <a:schemeClr val="tx2"/>
                </a:solidFill>
              </a:rPr>
              <a:t>中的一种特殊体裁，起源于两汉，奠基于隋、唐，兴盛于</a:t>
            </a:r>
            <a:r>
              <a:rPr lang="zh-CN" altLang="en-US" sz="3600" b="1" dirty="0">
                <a:solidFill>
                  <a:srgbClr val="FF0000"/>
                </a:solidFill>
              </a:rPr>
              <a:t>宋代</a:t>
            </a:r>
            <a:r>
              <a:rPr lang="zh-CN" altLang="en-US" sz="3600" b="1" dirty="0">
                <a:solidFill>
                  <a:schemeClr val="tx2"/>
                </a:solidFill>
              </a:rPr>
              <a:t>。它原本是配合燕乐（ “燕”通“宴”）曲调的歌辞，但在发展中逐渐与音乐分离，成为纯粹的文学样式。词，又叫“</a:t>
            </a:r>
            <a:r>
              <a:rPr lang="zh-CN" altLang="en-US" sz="3600" b="1" dirty="0">
                <a:solidFill>
                  <a:srgbClr val="FF0000"/>
                </a:solidFill>
              </a:rPr>
              <a:t>曲子词</a:t>
            </a:r>
            <a:r>
              <a:rPr lang="zh-CN" altLang="en-US" sz="3600" b="1" dirty="0">
                <a:solidFill>
                  <a:schemeClr val="tx2"/>
                </a:solidFill>
              </a:rPr>
              <a:t>”“</a:t>
            </a:r>
            <a:r>
              <a:rPr lang="zh-CN" altLang="en-US" sz="3600" b="1" dirty="0">
                <a:solidFill>
                  <a:srgbClr val="FF0000"/>
                </a:solidFill>
              </a:rPr>
              <a:t>长短句</a:t>
            </a:r>
            <a:r>
              <a:rPr lang="zh-CN" altLang="en-US" sz="3600" b="1" dirty="0">
                <a:solidFill>
                  <a:schemeClr val="tx2"/>
                </a:solidFill>
              </a:rPr>
              <a:t>”等。</a:t>
            </a:r>
            <a:endParaRPr lang="zh-CN" altLang="en-US" sz="3600" b="1" dirty="0">
              <a:solidFill>
                <a:schemeClr val="tx2"/>
              </a:solidFill>
            </a:endParaRPr>
          </a:p>
          <a:p>
            <a:pPr eaLnBrk="1" hangingPunct="1"/>
            <a:endParaRPr lang="zh-CN" altLang="en-US" sz="3600" b="1" dirty="0">
              <a:solidFill>
                <a:schemeClr val="tx2"/>
              </a:solidFill>
            </a:endParaRPr>
          </a:p>
          <a:p>
            <a:pPr eaLnBrk="1" hangingPunct="1"/>
            <a:r>
              <a:rPr lang="zh-CN" altLang="en-US" sz="3600" b="1" dirty="0">
                <a:solidFill>
                  <a:srgbClr val="FF0000"/>
                </a:solidFill>
                <a:latin typeface="楷体_GB2312" pitchFamily="49" charset="-122"/>
                <a:ea typeface="楷体_GB2312" pitchFamily="49" charset="-122"/>
              </a:rPr>
              <a:t>     唐诗   宋词   元曲</a:t>
            </a:r>
            <a:endParaRPr lang="zh-CN" altLang="en-US" sz="3600" b="1" dirty="0">
              <a:solidFill>
                <a:srgbClr val="FF0000"/>
              </a:solidFill>
              <a:latin typeface="楷体_GB2312" pitchFamily="49" charset="-122"/>
              <a:ea typeface="楷体_GB2312" pitchFamily="49" charset="-122"/>
            </a:endParaRPr>
          </a:p>
          <a:p>
            <a:pPr eaLnBrk="1" hangingPunct="1"/>
            <a:endParaRPr lang="en-US" altLang="zh-CN" sz="3600" b="1" dirty="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Rectangle 3"/>
          <p:cNvSpPr>
            <a:spLocks noGrp="1"/>
          </p:cNvSpPr>
          <p:nvPr>
            <p:ph idx="1"/>
          </p:nvPr>
        </p:nvSpPr>
        <p:spPr>
          <a:xfrm>
            <a:off x="304800" y="685800"/>
            <a:ext cx="8540750" cy="5486400"/>
          </a:xfrm>
          <a:ln/>
        </p:spPr>
        <p:txBody>
          <a:bodyPr vert="horz" wrap="square" lIns="91440" tIns="45720" rIns="91440" bIns="45720" anchor="t"/>
          <a:p>
            <a:pPr eaLnBrk="1" hangingPunct="1"/>
            <a:r>
              <a:rPr lang="zh-CN" altLang="en-US" b="1" dirty="0">
                <a:solidFill>
                  <a:schemeClr val="tx2"/>
                </a:solidFill>
                <a:latin typeface="楷体_GB2312" pitchFamily="49" charset="-122"/>
                <a:ea typeface="楷体_GB2312" pitchFamily="49" charset="-122"/>
              </a:rPr>
              <a:t>这种不同与气度、胸襟、心境、性格、身份有关。</a:t>
            </a:r>
            <a:endParaRPr lang="zh-CN" altLang="en-US" b="1" dirty="0">
              <a:solidFill>
                <a:schemeClr val="tx2"/>
              </a:solidFill>
              <a:latin typeface="楷体_GB2312" pitchFamily="49" charset="-122"/>
              <a:ea typeface="楷体_GB2312" pitchFamily="49" charset="-122"/>
            </a:endParaRPr>
          </a:p>
          <a:p>
            <a:pPr eaLnBrk="1" hangingPunct="1"/>
            <a:r>
              <a:rPr lang="zh-CN" altLang="en-US" b="1" dirty="0">
                <a:solidFill>
                  <a:schemeClr val="tx2"/>
                </a:solidFill>
                <a:latin typeface="楷体_GB2312" pitchFamily="49" charset="-122"/>
                <a:ea typeface="楷体_GB2312" pitchFamily="49" charset="-122"/>
              </a:rPr>
              <a:t>当时毛泽东</a:t>
            </a:r>
            <a:r>
              <a:rPr lang="zh-CN" altLang="en-US" b="1" dirty="0">
                <a:solidFill>
                  <a:schemeClr val="tx2"/>
                </a:solidFill>
                <a:ea typeface="楷体_GB2312" pitchFamily="49" charset="-122"/>
              </a:rPr>
              <a:t>作为以天下为己任、要彻底改造旧世界的革命青年，要表达的思想感情则肯定有别于封建文人。因而，同是面对“秋”，由于胸襟抱负不同，所选取的景物、着眼点不同，所渲染的情绪、抒发的感情也就不同。</a:t>
            </a:r>
            <a:endParaRPr lang="zh-CN" altLang="en-US" b="1" dirty="0">
              <a:solidFill>
                <a:schemeClr val="tx2"/>
              </a:solidFill>
              <a:ea typeface="楷体_GB2312" pitchFamily="49" charset="-122"/>
            </a:endParaRPr>
          </a:p>
          <a:p>
            <a:pPr eaLnBrk="1" hangingPunct="1"/>
            <a:endParaRPr lang="zh-CN" altLang="en-US" b="1" dirty="0">
              <a:solidFill>
                <a:schemeClr val="tx2"/>
              </a:solidFill>
              <a:latin typeface="楷体_GB2312" pitchFamily="49" charset="-122"/>
              <a:ea typeface="楷体_GB2312" pitchFamily="49" charset="-122"/>
            </a:endParaRPr>
          </a:p>
          <a:p>
            <a:pPr eaLnBrk="1" hangingPunct="1"/>
            <a:r>
              <a:rPr lang="zh-CN" altLang="en-US" b="1" dirty="0">
                <a:solidFill>
                  <a:srgbClr val="FF0000"/>
                </a:solidFill>
                <a:latin typeface="楷体_GB2312" pitchFamily="49" charset="-122"/>
                <a:ea typeface="楷体_GB2312" pitchFamily="49" charset="-122"/>
              </a:rPr>
              <a:t>诗如其人</a:t>
            </a:r>
            <a:endParaRPr lang="zh-CN" altLang="en-US" b="1"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charRg st="122" end="127"/>
                                            </p:txEl>
                                          </p:spTgt>
                                        </p:tgtEl>
                                        <p:attrNameLst>
                                          <p:attrName>style.visibility</p:attrName>
                                        </p:attrNameLst>
                                      </p:cBhvr>
                                      <p:to>
                                        <p:strVal val="visible"/>
                                      </p:to>
                                    </p:set>
                                    <p:anim calcmode="lin" valueType="num">
                                      <p:cBhvr additive="base">
                                        <p:cTn id="7" dur="500" fill="hold"/>
                                        <p:tgtEl>
                                          <p:spTgt spid="38915">
                                            <p:txEl>
                                              <p:charRg st="122" end="12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charRg st="122" end="1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228600" y="838200"/>
            <a:ext cx="8540750" cy="1143000"/>
          </a:xfrm>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上阙写景如此美好</a:t>
            </a:r>
            <a:r>
              <a:rPr lang="en-US" altLang="zh-CN" sz="3600" b="1" dirty="0">
                <a:solidFill>
                  <a:srgbClr val="FF000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与作者要表达的情感有什么关系</a:t>
            </a:r>
            <a:r>
              <a:rPr lang="en-US" altLang="zh-CN" sz="3600" b="1" dirty="0">
                <a:solidFill>
                  <a:srgbClr val="FF0000"/>
                </a:solidFill>
                <a:latin typeface="黑体" panose="02010609060101010101" pitchFamily="49" charset="-122"/>
                <a:ea typeface="黑体" panose="02010609060101010101" pitchFamily="49" charset="-122"/>
              </a:rPr>
              <a:t>?</a:t>
            </a:r>
            <a:br>
              <a:rPr lang="en-US" altLang="zh-CN" sz="3600" b="1" dirty="0">
                <a:solidFill>
                  <a:srgbClr val="FF0000"/>
                </a:solidFill>
                <a:latin typeface="黑体" panose="02010609060101010101" pitchFamily="49" charset="-122"/>
                <a:ea typeface="黑体" panose="02010609060101010101" pitchFamily="49" charset="-122"/>
              </a:rPr>
            </a:br>
            <a:endParaRPr lang="en-US" altLang="zh-CN" sz="3600" b="1" dirty="0">
              <a:solidFill>
                <a:srgbClr val="FF0000"/>
              </a:solidFill>
              <a:latin typeface="黑体" panose="02010609060101010101" pitchFamily="49" charset="-122"/>
              <a:ea typeface="黑体" panose="02010609060101010101" pitchFamily="49" charset="-122"/>
            </a:endParaRPr>
          </a:p>
        </p:txBody>
      </p:sp>
      <p:sp>
        <p:nvSpPr>
          <p:cNvPr id="39939" name="Rectangle 3"/>
          <p:cNvSpPr>
            <a:spLocks noGrp="1"/>
          </p:cNvSpPr>
          <p:nvPr>
            <p:ph idx="1"/>
          </p:nvPr>
        </p:nvSpPr>
        <p:spPr>
          <a:xfrm>
            <a:off x="228600" y="1981200"/>
            <a:ext cx="8540750" cy="4194175"/>
          </a:xfrm>
          <a:ln/>
        </p:spPr>
        <p:txBody>
          <a:bodyPr vert="horz" wrap="square" lIns="91440" tIns="45720" rIns="91440" bIns="45720" anchor="t"/>
          <a:p>
            <a:pPr eaLnBrk="1" hangingPunct="1"/>
            <a:r>
              <a:rPr lang="zh-CN" altLang="en-US" sz="3400" b="1" dirty="0">
                <a:solidFill>
                  <a:schemeClr val="tx2"/>
                </a:solidFill>
              </a:rPr>
              <a:t>诗人越描写山河壮丽，就越使人感到人民不能主宰大地的可悲，越感到革命的必要。这就更加突出了强烈的革命精神。</a:t>
            </a:r>
            <a:endParaRPr lang="zh-CN" altLang="en-US" sz="3400" b="1" dirty="0">
              <a:solidFill>
                <a:schemeClr val="tx2"/>
              </a:solidFill>
            </a:endParaRPr>
          </a:p>
          <a:p>
            <a:pPr eaLnBrk="1" hangingPunct="1"/>
            <a:r>
              <a:rPr lang="zh-CN" altLang="en-US" sz="3400" b="1" dirty="0">
                <a:solidFill>
                  <a:schemeClr val="tx2"/>
                </a:solidFill>
              </a:rPr>
              <a:t>对比反衬的手法</a:t>
            </a:r>
            <a:endParaRPr lang="zh-CN" altLang="en-US" sz="3400" b="1" dirty="0">
              <a:solidFill>
                <a:schemeClr val="tx2"/>
              </a:solidFill>
            </a:endParaRPr>
          </a:p>
          <a:p>
            <a:pPr eaLnBrk="1" hangingPunct="1"/>
            <a:endParaRPr lang="en-US" altLang="zh-CN"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charRg st="0" end="53"/>
                                            </p:txEl>
                                          </p:spTgt>
                                        </p:tgtEl>
                                        <p:attrNameLst>
                                          <p:attrName>style.visibility</p:attrName>
                                        </p:attrNameLst>
                                      </p:cBhvr>
                                      <p:to>
                                        <p:strVal val="visible"/>
                                      </p:to>
                                    </p:set>
                                    <p:animEffect transition="in" filter="blinds(horizontal)">
                                      <p:cBhvr>
                                        <p:cTn id="7" dur="500"/>
                                        <p:tgtEl>
                                          <p:spTgt spid="39939">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charRg st="53" end="61"/>
                                            </p:txEl>
                                          </p:spTgt>
                                        </p:tgtEl>
                                        <p:attrNameLst>
                                          <p:attrName>style.visibility</p:attrName>
                                        </p:attrNameLst>
                                      </p:cBhvr>
                                      <p:to>
                                        <p:strVal val="visible"/>
                                      </p:to>
                                    </p:set>
                                    <p:animEffect transition="in" filter="blinds(horizontal)">
                                      <p:cBhvr>
                                        <p:cTn id="12" dur="500"/>
                                        <p:tgtEl>
                                          <p:spTgt spid="39939">
                                            <p:txEl>
                                              <p:charRg st="53"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最后三句在结构上起什么作用</a:t>
            </a:r>
            <a:r>
              <a:rPr lang="en-US" altLang="zh-CN" sz="3600" b="1" dirty="0">
                <a:solidFill>
                  <a:srgbClr val="FF0000"/>
                </a:solidFill>
                <a:latin typeface="黑体" panose="02010609060101010101" pitchFamily="49" charset="-122"/>
                <a:ea typeface="黑体" panose="02010609060101010101" pitchFamily="49" charset="-122"/>
              </a:rPr>
              <a:t>?</a:t>
            </a:r>
            <a:endParaRPr lang="en-US" altLang="zh-CN" sz="3600" b="1" dirty="0">
              <a:solidFill>
                <a:srgbClr val="FF0000"/>
              </a:solidFill>
              <a:latin typeface="黑体" panose="02010609060101010101" pitchFamily="49" charset="-122"/>
              <a:ea typeface="黑体" panose="02010609060101010101" pitchFamily="49" charset="-122"/>
            </a:endParaRPr>
          </a:p>
        </p:txBody>
      </p:sp>
      <p:sp>
        <p:nvSpPr>
          <p:cNvPr id="40963" name="Rectangle 3"/>
          <p:cNvSpPr>
            <a:spLocks noGrp="1"/>
          </p:cNvSpPr>
          <p:nvPr>
            <p:ph idx="1"/>
          </p:nvPr>
        </p:nvSpPr>
        <p:spPr>
          <a:ln/>
        </p:spPr>
        <p:txBody>
          <a:bodyPr vert="horz" wrap="square" lIns="91440" tIns="45720" rIns="91440" bIns="45720" anchor="t"/>
          <a:p>
            <a:pPr eaLnBrk="1" hangingPunct="1"/>
            <a:r>
              <a:rPr lang="zh-CN" altLang="en-US" sz="3600" b="1" dirty="0">
                <a:solidFill>
                  <a:schemeClr val="tx2"/>
                </a:solidFill>
                <a:ea typeface="黑体" panose="02010609060101010101" pitchFamily="49" charset="-122"/>
              </a:rPr>
              <a:t>承上启下的过渡作用</a:t>
            </a:r>
            <a:endParaRPr lang="zh-CN" altLang="en-US" sz="3600" b="1" dirty="0">
              <a:solidFill>
                <a:schemeClr val="tx2"/>
              </a:solidFill>
              <a:ea typeface="黑体" panose="02010609060101010101" pitchFamily="49" charset="-122"/>
            </a:endParaRPr>
          </a:p>
          <a:p>
            <a:pPr eaLnBrk="1" hangingPunct="1"/>
            <a:endParaRPr lang="en-US" altLang="zh-CN" sz="3600" b="1"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charRg st="0" end="10"/>
                                            </p:txEl>
                                          </p:spTgt>
                                        </p:tgtEl>
                                        <p:attrNameLst>
                                          <p:attrName>style.visibility</p:attrName>
                                        </p:attrNameLst>
                                      </p:cBhvr>
                                      <p:to>
                                        <p:strVal val="visible"/>
                                      </p:to>
                                    </p:set>
                                    <p:animEffect transition="in" filter="blinds(horizontal)">
                                      <p:cBhvr>
                                        <p:cTn id="7" dur="500"/>
                                        <p:tgtEl>
                                          <p:spTgt spid="40963">
                                            <p:txEl>
                                              <p:char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ea typeface="黑体" panose="02010609060101010101" pitchFamily="49" charset="-122"/>
              </a:rPr>
              <a:t>下阕主要写了什么内容？</a:t>
            </a:r>
            <a:br>
              <a:rPr lang="zh-CN" altLang="en-US" sz="3600" b="1" dirty="0">
                <a:solidFill>
                  <a:srgbClr val="FF0000"/>
                </a:solidFill>
                <a:ea typeface="黑体" panose="02010609060101010101" pitchFamily="49" charset="-122"/>
              </a:rPr>
            </a:br>
            <a:endParaRPr lang="zh-CN" altLang="en-US" sz="3600" b="1" dirty="0">
              <a:solidFill>
                <a:srgbClr val="FF0000"/>
              </a:solidFill>
              <a:ea typeface="黑体" panose="02010609060101010101" pitchFamily="49" charset="-122"/>
            </a:endParaRPr>
          </a:p>
        </p:txBody>
      </p:sp>
      <p:sp>
        <p:nvSpPr>
          <p:cNvPr id="41987" name="Rectangle 3"/>
          <p:cNvSpPr>
            <a:spLocks noGrp="1"/>
          </p:cNvSpPr>
          <p:nvPr>
            <p:ph idx="1"/>
          </p:nvPr>
        </p:nvSpPr>
        <p:spPr>
          <a:ln/>
        </p:spPr>
        <p:txBody>
          <a:bodyPr vert="horz" wrap="square" lIns="91440" tIns="45720" rIns="91440" bIns="45720" anchor="t"/>
          <a:p>
            <a:pPr eaLnBrk="1" hangingPunct="1"/>
            <a:r>
              <a:rPr lang="zh-CN" altLang="en-US" sz="3600" b="1" dirty="0">
                <a:solidFill>
                  <a:schemeClr val="tx2"/>
                </a:solidFill>
                <a:latin typeface="黑体" panose="02010609060101010101" pitchFamily="49" charset="-122"/>
                <a:ea typeface="黑体" panose="02010609060101010101" pitchFamily="49" charset="-122"/>
              </a:rPr>
              <a:t>回忆了青年时代的革命活动</a:t>
            </a:r>
            <a:r>
              <a:rPr lang="en-US" altLang="zh-CN" sz="3600" b="1" dirty="0">
                <a:solidFill>
                  <a:schemeClr val="tx2"/>
                </a:solidFill>
                <a:latin typeface="黑体" panose="02010609060101010101" pitchFamily="49" charset="-122"/>
                <a:ea typeface="黑体" panose="02010609060101010101" pitchFamily="49" charset="-122"/>
              </a:rPr>
              <a:t>.</a:t>
            </a:r>
            <a:endParaRPr lang="en-US" altLang="zh-CN" sz="3600" b="1" dirty="0">
              <a:solidFill>
                <a:schemeClr val="tx2"/>
              </a:solidFill>
              <a:latin typeface="黑体" panose="02010609060101010101" pitchFamily="49" charset="-122"/>
              <a:ea typeface="黑体" panose="02010609060101010101" pitchFamily="49" charset="-122"/>
            </a:endParaRPr>
          </a:p>
          <a:p>
            <a:pPr eaLnBrk="1" hangingPunct="1"/>
            <a:endParaRPr lang="en-US" altLang="zh-CN"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charRg st="0" end="14"/>
                                            </p:txEl>
                                          </p:spTgt>
                                        </p:tgtEl>
                                        <p:attrNameLst>
                                          <p:attrName>style.visibility</p:attrName>
                                        </p:attrNameLst>
                                      </p:cBhvr>
                                      <p:to>
                                        <p:strVal val="visible"/>
                                      </p:to>
                                    </p:set>
                                    <p:anim calcmode="lin" valueType="num">
                                      <p:cBhvr additive="base">
                                        <p:cTn id="7" dur="500" fill="hold"/>
                                        <p:tgtEl>
                                          <p:spTgt spid="41987">
                                            <p:txEl>
                                              <p:charRg st="0"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charRg st="0"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ln/>
        </p:spPr>
        <p:txBody>
          <a:bodyPr vert="horz" wrap="square" lIns="91440" tIns="45720" rIns="91440" bIns="45720" anchor="ctr"/>
          <a:p>
            <a:pPr eaLnBrk="1" hangingPunct="1"/>
            <a:r>
              <a:rPr lang="zh-CN" altLang="en-US" sz="3200" b="1" dirty="0">
                <a:solidFill>
                  <a:srgbClr val="FF0000"/>
                </a:solidFill>
                <a:ea typeface="黑体" panose="02010609060101010101" pitchFamily="49" charset="-122"/>
              </a:rPr>
              <a:t>下阕开头哪两个字标志着词人由上阕的写景转入对往事的回忆？</a:t>
            </a:r>
            <a:endParaRPr lang="zh-CN" altLang="en-US" sz="3200" b="1" dirty="0">
              <a:solidFill>
                <a:srgbClr val="FF0000"/>
              </a:solidFill>
              <a:ea typeface="黑体" panose="02010609060101010101" pitchFamily="49" charset="-122"/>
            </a:endParaRPr>
          </a:p>
        </p:txBody>
      </p:sp>
      <p:sp>
        <p:nvSpPr>
          <p:cNvPr id="43011" name="Rectangle 3"/>
          <p:cNvSpPr>
            <a:spLocks noGrp="1"/>
          </p:cNvSpPr>
          <p:nvPr>
            <p:ph idx="1"/>
          </p:nvPr>
        </p:nvSpPr>
        <p:spPr>
          <a:ln/>
        </p:spPr>
        <p:txBody>
          <a:bodyPr vert="horz" wrap="square" lIns="91440" tIns="45720" rIns="91440" bIns="45720" anchor="t"/>
          <a:p>
            <a:pPr eaLnBrk="1" hangingPunct="1"/>
            <a:r>
              <a:rPr lang="en-US" altLang="zh-CN"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曾</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   </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忆</a:t>
            </a:r>
            <a:r>
              <a:rPr lang="zh-CN" altLang="en-US" sz="3600" b="1" dirty="0">
                <a:solidFill>
                  <a:schemeClr val="tx2"/>
                </a:solidFill>
                <a:latin typeface="Arial" panose="020B0604020202020204" pitchFamily="34" charset="0"/>
                <a:ea typeface="黑体" panose="02010609060101010101" pitchFamily="49" charset="-122"/>
              </a:rPr>
              <a:t>”</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b="1" dirty="0">
                <a:solidFill>
                  <a:schemeClr val="tx2"/>
                </a:solidFill>
                <a:latin typeface="黑体" panose="02010609060101010101" pitchFamily="49" charset="-122"/>
                <a:ea typeface="黑体" panose="02010609060101010101" pitchFamily="49" charset="-122"/>
              </a:rPr>
              <a:t>词的上下阕在写法上也有分工，常常上阕写景，下阕抒情。</a:t>
            </a:r>
            <a:endParaRPr lang="zh-CN" altLang="en-US"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charRg st="0" end="10"/>
                                            </p:txEl>
                                          </p:spTgt>
                                        </p:tgtEl>
                                        <p:attrNameLst>
                                          <p:attrName>style.visibility</p:attrName>
                                        </p:attrNameLst>
                                      </p:cBhvr>
                                      <p:to>
                                        <p:strVal val="visible"/>
                                      </p:to>
                                    </p:set>
                                    <p:anim calcmode="lin" valueType="num">
                                      <p:cBhvr additive="base">
                                        <p:cTn id="7" dur="500" fill="hold"/>
                                        <p:tgtEl>
                                          <p:spTgt spid="43011">
                                            <p:txEl>
                                              <p:charRg st="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charRg st="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charRg st="11" end="38"/>
                                            </p:txEl>
                                          </p:spTgt>
                                        </p:tgtEl>
                                        <p:attrNameLst>
                                          <p:attrName>style.visibility</p:attrName>
                                        </p:attrNameLst>
                                      </p:cBhvr>
                                      <p:to>
                                        <p:strVal val="visible"/>
                                      </p:to>
                                    </p:set>
                                    <p:anim calcmode="lin" valueType="num">
                                      <p:cBhvr additive="base">
                                        <p:cTn id="13" dur="500" fill="hold"/>
                                        <p:tgtEl>
                                          <p:spTgt spid="43011">
                                            <p:txEl>
                                              <p:charRg st="11" end="3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charRg st="11" end="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ea typeface="黑体" panose="02010609060101010101" pitchFamily="49" charset="-122"/>
              </a:rPr>
              <a:t>说说对“峥嵘岁月”的理解。</a:t>
            </a:r>
            <a:endParaRPr lang="zh-CN" altLang="en-US" sz="3600" b="1" dirty="0">
              <a:solidFill>
                <a:srgbClr val="FF0000"/>
              </a:solidFill>
              <a:ea typeface="黑体" panose="02010609060101010101" pitchFamily="49" charset="-122"/>
            </a:endParaRPr>
          </a:p>
        </p:txBody>
      </p:sp>
      <p:sp>
        <p:nvSpPr>
          <p:cNvPr id="45059" name="Rectangle 3"/>
          <p:cNvSpPr>
            <a:spLocks noGrp="1"/>
          </p:cNvSpPr>
          <p:nvPr>
            <p:ph idx="1"/>
          </p:nvPr>
        </p:nvSpPr>
        <p:spPr>
          <a:ln/>
        </p:spPr>
        <p:txBody>
          <a:bodyPr vert="horz" wrap="square" lIns="91440" tIns="45720" rIns="91440" bIns="45720" anchor="t"/>
          <a:p>
            <a:pPr eaLnBrk="1" hangingPunct="1"/>
            <a:r>
              <a:rPr lang="en-US" altLang="zh-CN" b="1" dirty="0">
                <a:solidFill>
                  <a:schemeClr val="tx2"/>
                </a:solidFill>
                <a:ea typeface="黑体" panose="02010609060101010101" pitchFamily="49" charset="-122"/>
              </a:rPr>
              <a:t>“</a:t>
            </a:r>
            <a:r>
              <a:rPr lang="zh-CN" altLang="en-US" b="1" dirty="0">
                <a:solidFill>
                  <a:schemeClr val="tx2"/>
                </a:solidFill>
                <a:ea typeface="黑体" panose="02010609060101010101" pitchFamily="49" charset="-122"/>
              </a:rPr>
              <a:t>峥嵘岁月”是对往日不平凡的斗争生活的形象概括。指不平常的斗争岁月。</a:t>
            </a:r>
            <a:endParaRPr lang="zh-CN" altLang="en-US" b="1" dirty="0">
              <a:solidFill>
                <a:schemeClr val="tx2"/>
              </a:solidFill>
              <a:ea typeface="黑体" panose="02010609060101010101" pitchFamily="49" charset="-122"/>
            </a:endParaRPr>
          </a:p>
          <a:p>
            <a:pPr eaLnBrk="1" hangingPunct="1"/>
            <a:endParaRPr lang="zh-CN" altLang="en-US" b="1" dirty="0">
              <a:solidFill>
                <a:schemeClr val="tx2"/>
              </a:solidFill>
              <a:ea typeface="黑体" panose="02010609060101010101" pitchFamily="49" charset="-122"/>
            </a:endParaRPr>
          </a:p>
          <a:p>
            <a:pPr eaLnBrk="1" hangingPunct="1"/>
            <a:r>
              <a:rPr lang="zh-CN" altLang="en-US" b="1" dirty="0">
                <a:solidFill>
                  <a:schemeClr val="tx2"/>
                </a:solidFill>
                <a:ea typeface="黑体" panose="02010609060101010101" pitchFamily="49" charset="-122"/>
              </a:rPr>
              <a:t>峥嵘，本来形容山势高峻。</a:t>
            </a:r>
            <a:endParaRPr lang="zh-CN" altLang="en-US" b="1" dirty="0">
              <a:solidFill>
                <a:schemeClr val="tx2"/>
              </a:solidFill>
              <a:ea typeface="黑体" panose="02010609060101010101" pitchFamily="49" charset="-122"/>
            </a:endParaRPr>
          </a:p>
          <a:p>
            <a:pPr eaLnBrk="1" hangingPunct="1"/>
            <a:endParaRPr lang="en-US" altLang="zh-CN" dirty="0">
              <a:solidFill>
                <a:schemeClr val="tx2"/>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charRg st="0" end="35"/>
                                            </p:txEl>
                                          </p:spTgt>
                                        </p:tgtEl>
                                        <p:attrNameLst>
                                          <p:attrName>style.visibility</p:attrName>
                                        </p:attrNameLst>
                                      </p:cBhvr>
                                      <p:to>
                                        <p:strVal val="visible"/>
                                      </p:to>
                                    </p:set>
                                    <p:anim calcmode="lin" valueType="num">
                                      <p:cBhvr additive="base">
                                        <p:cTn id="7" dur="500" fill="hold"/>
                                        <p:tgtEl>
                                          <p:spTgt spid="45059">
                                            <p:txEl>
                                              <p:charRg st="0" end="3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charRg st="0" end="3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charRg st="36" end="49"/>
                                            </p:txEl>
                                          </p:spTgt>
                                        </p:tgtEl>
                                        <p:attrNameLst>
                                          <p:attrName>style.visibility</p:attrName>
                                        </p:attrNameLst>
                                      </p:cBhvr>
                                      <p:to>
                                        <p:strVal val="visible"/>
                                      </p:to>
                                    </p:set>
                                    <p:anim calcmode="lin" valueType="num">
                                      <p:cBhvr additive="base">
                                        <p:cTn id="13" dur="500" fill="hold"/>
                                        <p:tgtEl>
                                          <p:spTgt spid="45059">
                                            <p:txEl>
                                              <p:charRg st="36" end="4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charRg st="36" end="4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ea typeface="黑体" panose="02010609060101010101" pitchFamily="49" charset="-122"/>
              </a:rPr>
              <a:t>词人如何刻画“同学少年”这一意象的？表达了作者当时怎样的思想感情？</a:t>
            </a:r>
            <a:endParaRPr lang="zh-CN" altLang="en-US" sz="3600" b="1" dirty="0">
              <a:solidFill>
                <a:srgbClr val="FF0000"/>
              </a:solidFill>
              <a:ea typeface="黑体" panose="02010609060101010101" pitchFamily="49" charset="-122"/>
            </a:endParaRPr>
          </a:p>
        </p:txBody>
      </p:sp>
      <p:sp>
        <p:nvSpPr>
          <p:cNvPr id="46083" name="Rectangle 3"/>
          <p:cNvSpPr>
            <a:spLocks noGrp="1"/>
          </p:cNvSpPr>
          <p:nvPr>
            <p:ph idx="1"/>
          </p:nvPr>
        </p:nvSpPr>
        <p:spPr>
          <a:xfrm>
            <a:off x="457200" y="1928813"/>
            <a:ext cx="8229600" cy="4197350"/>
          </a:xfrm>
          <a:ln/>
        </p:spPr>
        <p:txBody>
          <a:bodyPr vert="horz" wrap="square" lIns="91440" tIns="45720" rIns="91440" bIns="45720" anchor="t"/>
          <a:p>
            <a:pPr eaLnBrk="1" hangingPunct="1"/>
            <a:r>
              <a:rPr lang="zh-CN" altLang="en-US" sz="3400" b="1" dirty="0">
                <a:solidFill>
                  <a:schemeClr val="tx2"/>
                </a:solidFill>
                <a:latin typeface="黑体" panose="02010609060101010101" pitchFamily="49" charset="-122"/>
                <a:ea typeface="黑体" panose="02010609060101010101" pitchFamily="49" charset="-122"/>
              </a:rPr>
              <a:t>年龄气质  </a:t>
            </a:r>
            <a:r>
              <a:rPr lang="en-US" altLang="zh-CN" sz="3400" b="1" dirty="0">
                <a:solidFill>
                  <a:schemeClr val="tx2"/>
                </a:solidFill>
                <a:latin typeface="黑体" panose="02010609060101010101" pitchFamily="49" charset="-122"/>
                <a:ea typeface="黑体" panose="02010609060101010101" pitchFamily="49" charset="-122"/>
              </a:rPr>
              <a:t>(</a:t>
            </a:r>
            <a:r>
              <a:rPr lang="zh-CN" altLang="en-US" sz="3400" b="1" dirty="0">
                <a:solidFill>
                  <a:schemeClr val="tx2"/>
                </a:solidFill>
                <a:latin typeface="黑体" panose="02010609060101010101" pitchFamily="49" charset="-122"/>
                <a:ea typeface="黑体" panose="02010609060101010101" pitchFamily="49" charset="-122"/>
              </a:rPr>
              <a:t>同学少年   风华正茂</a:t>
            </a:r>
            <a:r>
              <a:rPr lang="en-US" altLang="zh-CN" sz="3400" b="1" dirty="0">
                <a:solidFill>
                  <a:schemeClr val="tx2"/>
                </a:solidFill>
                <a:latin typeface="黑体" panose="02010609060101010101" pitchFamily="49" charset="-122"/>
                <a:ea typeface="黑体" panose="02010609060101010101" pitchFamily="49" charset="-122"/>
              </a:rPr>
              <a:t>)</a:t>
            </a:r>
            <a:endParaRPr lang="en-US" altLang="zh-CN" sz="3400" b="1" dirty="0">
              <a:solidFill>
                <a:schemeClr val="tx2"/>
              </a:solidFill>
              <a:latin typeface="黑体" panose="02010609060101010101" pitchFamily="49" charset="-122"/>
              <a:ea typeface="黑体" panose="02010609060101010101" pitchFamily="49" charset="-122"/>
            </a:endParaRPr>
          </a:p>
          <a:p>
            <a:pPr eaLnBrk="1" hangingPunct="1"/>
            <a:r>
              <a:rPr lang="zh-CN" altLang="en-US" sz="3400" b="1" dirty="0">
                <a:solidFill>
                  <a:schemeClr val="tx2"/>
                </a:solidFill>
                <a:latin typeface="黑体" panose="02010609060101010101" pitchFamily="49" charset="-122"/>
                <a:ea typeface="黑体" panose="02010609060101010101" pitchFamily="49" charset="-122"/>
              </a:rPr>
              <a:t>精神状态  </a:t>
            </a:r>
            <a:r>
              <a:rPr lang="en-US" altLang="zh-CN" sz="3400" b="1" dirty="0">
                <a:solidFill>
                  <a:schemeClr val="tx2"/>
                </a:solidFill>
                <a:latin typeface="黑体" panose="02010609060101010101" pitchFamily="49" charset="-122"/>
                <a:ea typeface="黑体" panose="02010609060101010101" pitchFamily="49" charset="-122"/>
              </a:rPr>
              <a:t>(</a:t>
            </a:r>
            <a:r>
              <a:rPr lang="zh-CN" altLang="en-US" sz="3400" b="1" dirty="0">
                <a:solidFill>
                  <a:schemeClr val="tx2"/>
                </a:solidFill>
                <a:latin typeface="黑体" panose="02010609060101010101" pitchFamily="49" charset="-122"/>
                <a:ea typeface="黑体" panose="02010609060101010101" pitchFamily="49" charset="-122"/>
              </a:rPr>
              <a:t>书生意气   挥斥方遒</a:t>
            </a:r>
            <a:r>
              <a:rPr lang="en-US" altLang="zh-CN" sz="3400" b="1" dirty="0">
                <a:solidFill>
                  <a:schemeClr val="tx2"/>
                </a:solidFill>
                <a:latin typeface="黑体" panose="02010609060101010101" pitchFamily="49" charset="-122"/>
                <a:ea typeface="黑体" panose="02010609060101010101" pitchFamily="49" charset="-122"/>
              </a:rPr>
              <a:t>)</a:t>
            </a:r>
            <a:endParaRPr lang="en-US" altLang="zh-CN" sz="3400" b="1" dirty="0">
              <a:solidFill>
                <a:schemeClr val="tx2"/>
              </a:solidFill>
              <a:latin typeface="黑体" panose="02010609060101010101" pitchFamily="49" charset="-122"/>
              <a:ea typeface="黑体" panose="02010609060101010101" pitchFamily="49" charset="-122"/>
            </a:endParaRPr>
          </a:p>
          <a:p>
            <a:pPr eaLnBrk="1" hangingPunct="1"/>
            <a:r>
              <a:rPr lang="zh-CN" altLang="en-US" sz="3400" b="1" dirty="0">
                <a:solidFill>
                  <a:schemeClr val="tx2"/>
                </a:solidFill>
                <a:latin typeface="黑体" panose="02010609060101010101" pitchFamily="49" charset="-122"/>
                <a:ea typeface="黑体" panose="02010609060101010101" pitchFamily="49" charset="-122"/>
              </a:rPr>
              <a:t>战斗行动  </a:t>
            </a:r>
            <a:r>
              <a:rPr lang="en-US" altLang="zh-CN" sz="3400" b="1" dirty="0">
                <a:solidFill>
                  <a:schemeClr val="tx2"/>
                </a:solidFill>
                <a:latin typeface="黑体" panose="02010609060101010101" pitchFamily="49" charset="-122"/>
                <a:ea typeface="黑体" panose="02010609060101010101" pitchFamily="49" charset="-122"/>
              </a:rPr>
              <a:t>(</a:t>
            </a:r>
            <a:r>
              <a:rPr lang="zh-CN" altLang="en-US" sz="3400" b="1" dirty="0">
                <a:solidFill>
                  <a:schemeClr val="tx2"/>
                </a:solidFill>
                <a:latin typeface="黑体" panose="02010609060101010101" pitchFamily="49" charset="-122"/>
                <a:ea typeface="黑体" panose="02010609060101010101" pitchFamily="49" charset="-122"/>
              </a:rPr>
              <a:t>指点江山   激扬文字   粪土当年万户侯</a:t>
            </a:r>
            <a:r>
              <a:rPr lang="en-US" altLang="zh-CN" sz="3400" b="1" dirty="0">
                <a:solidFill>
                  <a:schemeClr val="tx2"/>
                </a:solidFill>
                <a:latin typeface="黑体" panose="02010609060101010101" pitchFamily="49" charset="-122"/>
                <a:ea typeface="黑体" panose="02010609060101010101" pitchFamily="49" charset="-122"/>
              </a:rPr>
              <a:t>)</a:t>
            </a:r>
            <a:endParaRPr lang="en-US" altLang="zh-CN" sz="3400" b="1" dirty="0">
              <a:solidFill>
                <a:schemeClr val="tx2"/>
              </a:solidFill>
              <a:latin typeface="黑体" panose="02010609060101010101" pitchFamily="49" charset="-122"/>
              <a:ea typeface="黑体" panose="02010609060101010101" pitchFamily="49" charset="-122"/>
            </a:endParaRPr>
          </a:p>
          <a:p>
            <a:pPr eaLnBrk="1" hangingPunct="1"/>
            <a:endParaRPr lang="en-US" altLang="zh-CN"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charRg st="0" end="20"/>
                                            </p:txEl>
                                          </p:spTgt>
                                        </p:tgtEl>
                                        <p:attrNameLst>
                                          <p:attrName>style.visibility</p:attrName>
                                        </p:attrNameLst>
                                      </p:cBhvr>
                                      <p:to>
                                        <p:strVal val="visible"/>
                                      </p:to>
                                    </p:set>
                                    <p:animEffect transition="in" filter="fade">
                                      <p:cBhvr>
                                        <p:cTn id="7" dur="2000"/>
                                        <p:tgtEl>
                                          <p:spTgt spid="46083">
                                            <p:txEl>
                                              <p:charRg st="0"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charRg st="20" end="40"/>
                                            </p:txEl>
                                          </p:spTgt>
                                        </p:tgtEl>
                                        <p:attrNameLst>
                                          <p:attrName>style.visibility</p:attrName>
                                        </p:attrNameLst>
                                      </p:cBhvr>
                                      <p:to>
                                        <p:strVal val="visible"/>
                                      </p:to>
                                    </p:set>
                                    <p:animEffect transition="in" filter="fade">
                                      <p:cBhvr>
                                        <p:cTn id="12" dur="2000"/>
                                        <p:tgtEl>
                                          <p:spTgt spid="46083">
                                            <p:txEl>
                                              <p:charRg st="20" end="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charRg st="40" end="70"/>
                                            </p:txEl>
                                          </p:spTgt>
                                        </p:tgtEl>
                                        <p:attrNameLst>
                                          <p:attrName>style.visibility</p:attrName>
                                        </p:attrNameLst>
                                      </p:cBhvr>
                                      <p:to>
                                        <p:strVal val="visible"/>
                                      </p:to>
                                    </p:set>
                                    <p:animEffect transition="in" filter="fade">
                                      <p:cBhvr>
                                        <p:cTn id="17" dur="2000"/>
                                        <p:tgtEl>
                                          <p:spTgt spid="46083">
                                            <p:txEl>
                                              <p:charRg st="40"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p:cNvSpPr>
          <p:nvPr>
            <p:ph idx="1"/>
          </p:nvPr>
        </p:nvSpPr>
        <p:spPr>
          <a:xfrm>
            <a:off x="228600" y="838200"/>
            <a:ext cx="8540750" cy="4194175"/>
          </a:xfrm>
          <a:ln/>
        </p:spPr>
        <p:txBody>
          <a:bodyPr vert="horz" wrap="square" lIns="91440" tIns="45720" rIns="91440" bIns="45720" anchor="t"/>
          <a:p>
            <a:pPr eaLnBrk="1" hangingPunct="1"/>
            <a:r>
              <a:rPr lang="zh-CN" altLang="en-US" b="1" dirty="0">
                <a:solidFill>
                  <a:schemeClr val="tx2"/>
                </a:solidFill>
                <a:latin typeface="宋体" panose="02010600030101010101" pitchFamily="2" charset="-122"/>
                <a:ea typeface="黑体" panose="02010609060101010101" pitchFamily="49" charset="-122"/>
              </a:rPr>
              <a:t>那时候，同学们正当青春年少，意气风发，才华横溢，激情奔放，敢说敢做，革命精神十分旺盛。</a:t>
            </a:r>
            <a:endParaRPr lang="zh-CN" altLang="en-US" b="1" dirty="0">
              <a:solidFill>
                <a:schemeClr val="tx2"/>
              </a:solidFill>
              <a:latin typeface="宋体" panose="02010600030101010101" pitchFamily="2" charset="-122"/>
              <a:ea typeface="黑体" panose="02010609060101010101" pitchFamily="49" charset="-122"/>
            </a:endParaRPr>
          </a:p>
          <a:p>
            <a:pPr eaLnBrk="1" hangingPunct="1"/>
            <a:r>
              <a:rPr lang="zh-CN" altLang="en-US" b="1" dirty="0">
                <a:solidFill>
                  <a:schemeClr val="tx2"/>
                </a:solidFill>
                <a:latin typeface="宋体" panose="02010600030101010101" pitchFamily="2" charset="-122"/>
                <a:ea typeface="黑体" panose="02010609060101010101" pitchFamily="49" charset="-122"/>
              </a:rPr>
              <a:t>面对祖国大好河山，指点谈论。经常在一起评论国家大事，写出讨恶扬善的文章，把主宰一方的军阀统治者看的如粪土一般。</a:t>
            </a:r>
            <a:endParaRPr lang="zh-CN" altLang="en-US" b="1" dirty="0">
              <a:solidFill>
                <a:schemeClr val="tx2"/>
              </a:solidFill>
              <a:ea typeface="黑体" panose="02010609060101010101" pitchFamily="49" charset="-122"/>
            </a:endParaRPr>
          </a:p>
          <a:p>
            <a:pPr eaLnBrk="1" hangingPunct="1"/>
            <a:endParaRPr lang="en-US" altLang="zh-CN" b="1" dirty="0">
              <a:solidFill>
                <a:schemeClr val="tx2"/>
              </a:solidFill>
              <a:ea typeface="黑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p:cNvSpPr>
          <p:nvPr>
            <p:ph idx="1"/>
          </p:nvPr>
        </p:nvSpPr>
        <p:spPr>
          <a:xfrm>
            <a:off x="304800" y="990600"/>
            <a:ext cx="8540750" cy="4194175"/>
          </a:xfrm>
          <a:ln/>
        </p:spPr>
        <p:txBody>
          <a:bodyPr vert="horz" wrap="square" lIns="91440" tIns="45720" rIns="91440" bIns="45720" anchor="t"/>
          <a:p>
            <a:pPr eaLnBrk="1" hangingPunct="1"/>
            <a:r>
              <a:rPr lang="en-US" altLang="zh-CN" sz="3600" b="1" dirty="0">
                <a:solidFill>
                  <a:schemeClr val="tx2"/>
                </a:solidFill>
                <a:latin typeface="Arial" panose="020B0604020202020204" pitchFamily="34" charset="0"/>
                <a:ea typeface="黑体" panose="02010609060101010101" pitchFamily="49" charset="-122"/>
              </a:rPr>
              <a:t> “</a:t>
            </a:r>
            <a:r>
              <a:rPr lang="zh-CN" altLang="en-US" sz="3600" b="1" dirty="0">
                <a:solidFill>
                  <a:srgbClr val="0000FF"/>
                </a:solidFill>
                <a:latin typeface="黑体" panose="02010609060101010101" pitchFamily="49" charset="-122"/>
                <a:ea typeface="黑体" panose="02010609060101010101" pitchFamily="49" charset="-122"/>
              </a:rPr>
              <a:t>恰</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：正当，正值。 </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rgbClr val="0000FF"/>
                </a:solidFill>
                <a:latin typeface="黑体" panose="02010609060101010101" pitchFamily="49" charset="-122"/>
                <a:ea typeface="黑体" panose="02010609060101010101" pitchFamily="49" charset="-122"/>
              </a:rPr>
              <a:t>方</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：正当。</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rgbClr val="0000FF"/>
                </a:solidFill>
                <a:latin typeface="黑体" panose="02010609060101010101" pitchFamily="49" charset="-122"/>
                <a:ea typeface="黑体" panose="02010609060101010101" pitchFamily="49" charset="-122"/>
              </a:rPr>
              <a:t>粪土</a:t>
            </a:r>
            <a:r>
              <a:rPr lang="zh-CN" altLang="en-US"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：名词作动词，视</a:t>
            </a:r>
            <a:r>
              <a:rPr lang="en-US" altLang="zh-CN" sz="3600" b="1" dirty="0">
                <a:solidFill>
                  <a:schemeClr val="tx2"/>
                </a:solidFill>
                <a:latin typeface="Arial" panose="020B0604020202020204" pitchFamily="34" charset="0"/>
                <a:ea typeface="黑体" panose="02010609060101010101" pitchFamily="49" charset="-122"/>
              </a:rPr>
              <a:t>……</a:t>
            </a:r>
            <a:r>
              <a:rPr lang="zh-CN" altLang="en-US" sz="3600" b="1" dirty="0">
                <a:solidFill>
                  <a:schemeClr val="tx2"/>
                </a:solidFill>
                <a:latin typeface="黑体" panose="02010609060101010101" pitchFamily="49" charset="-122"/>
                <a:ea typeface="黑体" panose="02010609060101010101" pitchFamily="49" charset="-122"/>
              </a:rPr>
              <a:t>如粪土。</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r>
              <a:rPr lang="zh-CN" altLang="en-US" sz="3600" b="1" dirty="0">
                <a:solidFill>
                  <a:srgbClr val="0000FF"/>
                </a:solidFill>
                <a:ea typeface="黑体" panose="02010609060101010101" pitchFamily="49" charset="-122"/>
              </a:rPr>
              <a:t>万户侯</a:t>
            </a:r>
            <a:r>
              <a:rPr lang="zh-CN" altLang="en-US" b="1" dirty="0">
                <a:solidFill>
                  <a:srgbClr val="070709"/>
                </a:solidFill>
              </a:rPr>
              <a:t>：</a:t>
            </a:r>
            <a:r>
              <a:rPr lang="zh-CN" altLang="en-US" sz="3600" b="1" dirty="0">
                <a:solidFill>
                  <a:schemeClr val="tx2"/>
                </a:solidFill>
                <a:ea typeface="黑体" panose="02010609060101010101" pitchFamily="49" charset="-122"/>
              </a:rPr>
              <a:t>反动军阀，官僚地主</a:t>
            </a:r>
            <a:endParaRPr lang="zh-CN" altLang="en-US" sz="3600" b="1" dirty="0">
              <a:solidFill>
                <a:schemeClr val="tx2"/>
              </a:solidFill>
              <a:latin typeface="黑体" panose="02010609060101010101" pitchFamily="49" charset="-122"/>
              <a:ea typeface="黑体" panose="02010609060101010101" pitchFamily="49" charset="-122"/>
            </a:endParaRPr>
          </a:p>
          <a:p>
            <a:pPr eaLnBrk="1" hangingPunct="1"/>
            <a:endParaRPr lang="en-US" altLang="zh-CN" sz="36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a:xfrm>
            <a:off x="381000" y="457200"/>
            <a:ext cx="8540750" cy="1143000"/>
          </a:xfrm>
          <a:ln/>
        </p:spPr>
        <p:txBody>
          <a:bodyPr vert="horz" wrap="square" lIns="91440" tIns="45720" rIns="91440" bIns="45720" anchor="ctr"/>
          <a:p>
            <a:pPr eaLnBrk="1" hangingPunct="1"/>
            <a:r>
              <a:rPr lang="zh-CN" altLang="en-US" sz="3600" b="1" dirty="0">
                <a:solidFill>
                  <a:srgbClr val="FF0000"/>
                </a:solidFill>
                <a:latin typeface="宋体" panose="02010600030101010101" pitchFamily="2" charset="-122"/>
                <a:ea typeface="楷体_GB2312" pitchFamily="49" charset="-122"/>
              </a:rPr>
              <a:t>曾记否，到中流击水，浪遏飞舟？</a:t>
            </a:r>
            <a:endParaRPr lang="zh-CN" altLang="en-US" sz="3600" b="1" dirty="0">
              <a:solidFill>
                <a:srgbClr val="FF0000"/>
              </a:solidFill>
              <a:latin typeface="宋体" panose="02010600030101010101" pitchFamily="2" charset="-122"/>
              <a:ea typeface="楷体_GB2312" pitchFamily="49" charset="-122"/>
            </a:endParaRPr>
          </a:p>
        </p:txBody>
      </p:sp>
      <p:sp>
        <p:nvSpPr>
          <p:cNvPr id="65539" name="Rectangle 3"/>
          <p:cNvSpPr>
            <a:spLocks noGrp="1"/>
          </p:cNvSpPr>
          <p:nvPr>
            <p:ph idx="1"/>
          </p:nvPr>
        </p:nvSpPr>
        <p:spPr>
          <a:xfrm>
            <a:off x="0" y="1600200"/>
            <a:ext cx="8915400" cy="4724400"/>
          </a:xfrm>
          <a:ln/>
        </p:spPr>
        <p:txBody>
          <a:bodyPr vert="horz" wrap="square" lIns="91440" tIns="45720" rIns="91440" bIns="45720" anchor="t"/>
          <a:p>
            <a:pPr eaLnBrk="1" hangingPunct="1"/>
            <a:r>
              <a:rPr lang="en-US" altLang="zh-CN"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中流</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，江水中间。</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击水</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，作者曾自注：</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游泳：那时初学，盛夏水涨，几死者数，一群人终于坚持，直到隆冬，犹在江中。当时有一篇诗，都忘记了，只记得两句：自信人生二百年，会当水击三千里。</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遏，遏止，可以有两种理解：一种认为是游泳激起的波浪，几乎把飞快行驶的船只都阻挡住了；一种认为</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浪遏飞舟</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是</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到中流击水</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的条件。如果按照后一种理解，这三句大意是：</a:t>
            </a:r>
            <a:r>
              <a:rPr lang="zh-CN" altLang="en-US" sz="2800" b="1" dirty="0">
                <a:solidFill>
                  <a:schemeClr val="tx2"/>
                </a:solidFill>
                <a:latin typeface="Arial" panose="020B0604020202020204" pitchFamily="34" charset="0"/>
                <a:ea typeface="黑体" panose="02010609060101010101" pitchFamily="49" charset="-122"/>
              </a:rPr>
              <a:t>“</a:t>
            </a:r>
            <a:r>
              <a:rPr lang="zh-CN" altLang="en-US" sz="2800" b="1" dirty="0">
                <a:solidFill>
                  <a:schemeClr val="tx2"/>
                </a:solidFill>
                <a:latin typeface="黑体" panose="02010609060101010101" pitchFamily="49" charset="-122"/>
                <a:ea typeface="黑体" panose="02010609060101010101" pitchFamily="49" charset="-122"/>
              </a:rPr>
              <a:t>还记得吗？当年我们一同到江心游泳，尽管风浪巨大，连行船也很困难，但我们这些人以同汹涌的急流拼搏为快乐。</a:t>
            </a:r>
            <a:r>
              <a:rPr lang="zh-CN" altLang="en-US" sz="2800" b="1" dirty="0">
                <a:solidFill>
                  <a:schemeClr val="tx2"/>
                </a:solidFill>
                <a:latin typeface="Arial" panose="020B0604020202020204" pitchFamily="34" charset="0"/>
                <a:ea typeface="黑体" panose="02010609060101010101" pitchFamily="49" charset="-122"/>
              </a:rPr>
              <a:t>”</a:t>
            </a:r>
            <a:endParaRPr lang="zh-CN" altLang="en-US" sz="28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charRg st="0" end="228"/>
                                            </p:txEl>
                                          </p:spTgt>
                                        </p:tgtEl>
                                        <p:attrNameLst>
                                          <p:attrName>style.visibility</p:attrName>
                                        </p:attrNameLst>
                                      </p:cBhvr>
                                      <p:to>
                                        <p:strVal val="visible"/>
                                      </p:to>
                                    </p:set>
                                    <p:animEffect transition="in" filter="fade">
                                      <p:cBhvr>
                                        <p:cTn id="7" dur="2000"/>
                                        <p:tgtEl>
                                          <p:spTgt spid="65539">
                                            <p:txEl>
                                              <p:charRg st="0" end="2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3"/>
          <p:cNvSpPr>
            <a:spLocks noGrp="1"/>
          </p:cNvSpPr>
          <p:nvPr>
            <p:ph idx="1"/>
          </p:nvPr>
        </p:nvSpPr>
        <p:spPr>
          <a:xfrm>
            <a:off x="304800" y="762000"/>
            <a:ext cx="8540750" cy="5257800"/>
          </a:xfrm>
          <a:ln/>
        </p:spPr>
        <p:txBody>
          <a:bodyPr vert="horz" wrap="square" lIns="91440" tIns="45720" rIns="91440" bIns="45720" anchor="t"/>
          <a:p>
            <a:pPr eaLnBrk="1" hangingPunct="1"/>
            <a:r>
              <a:rPr lang="zh-CN" altLang="en-US" sz="3600" b="1" dirty="0">
                <a:solidFill>
                  <a:schemeClr val="tx2"/>
                </a:solidFill>
              </a:rPr>
              <a:t>每一首词都有</a:t>
            </a:r>
            <a:r>
              <a:rPr lang="zh-CN" altLang="en-US" sz="3600" b="1" dirty="0">
                <a:solidFill>
                  <a:srgbClr val="FF0000"/>
                </a:solidFill>
              </a:rPr>
              <a:t>词牌</a:t>
            </a:r>
            <a:r>
              <a:rPr lang="zh-CN" altLang="en-US" sz="3600" b="1" dirty="0">
                <a:solidFill>
                  <a:schemeClr val="tx2"/>
                </a:solidFill>
              </a:rPr>
              <a:t>。最初的词都是配乐歌唱的，写词时依据的乐谱叫做“词调”，各种词调的名称便是“</a:t>
            </a:r>
            <a:r>
              <a:rPr lang="zh-CN" altLang="en-US" sz="3600" b="1" dirty="0">
                <a:solidFill>
                  <a:srgbClr val="FF0000"/>
                </a:solidFill>
              </a:rPr>
              <a:t>词牌</a:t>
            </a:r>
            <a:r>
              <a:rPr lang="zh-CN" altLang="en-US" sz="3600" b="1" dirty="0">
                <a:solidFill>
                  <a:schemeClr val="tx2"/>
                </a:solidFill>
              </a:rPr>
              <a:t>”，如“</a:t>
            </a:r>
            <a:r>
              <a:rPr lang="zh-CN" altLang="en-US" sz="3600" b="1" dirty="0">
                <a:solidFill>
                  <a:srgbClr val="FF0000"/>
                </a:solidFill>
              </a:rPr>
              <a:t>沁园春</a:t>
            </a:r>
            <a:r>
              <a:rPr lang="zh-CN" altLang="en-US" sz="3600" b="1" dirty="0">
                <a:solidFill>
                  <a:schemeClr val="tx2"/>
                </a:solidFill>
              </a:rPr>
              <a:t>”、“满江红”、“西江月”等。</a:t>
            </a:r>
            <a:endParaRPr lang="zh-CN" altLang="en-US" sz="3600" b="1" dirty="0">
              <a:solidFill>
                <a:schemeClr val="tx2"/>
              </a:solidFill>
            </a:endParaRPr>
          </a:p>
          <a:p>
            <a:pPr eaLnBrk="1" hangingPunct="1"/>
            <a:endParaRPr lang="zh-CN" altLang="en-US" sz="3600" b="1" dirty="0">
              <a:solidFill>
                <a:schemeClr val="tx2"/>
              </a:solidFill>
            </a:endParaRPr>
          </a:p>
          <a:p>
            <a:pPr eaLnBrk="1" hangingPunct="1"/>
            <a:r>
              <a:rPr lang="zh-CN" altLang="en-US" sz="3600" b="1" dirty="0">
                <a:solidFill>
                  <a:schemeClr val="tx2"/>
                </a:solidFill>
              </a:rPr>
              <a:t>有的作家在词牌下另标</a:t>
            </a:r>
            <a:r>
              <a:rPr lang="zh-CN" altLang="en-US" sz="3600" b="1" dirty="0">
                <a:solidFill>
                  <a:srgbClr val="FF0000"/>
                </a:solidFill>
              </a:rPr>
              <a:t>题目</a:t>
            </a:r>
            <a:r>
              <a:rPr lang="zh-CN" altLang="en-US" sz="3600" b="1" dirty="0">
                <a:solidFill>
                  <a:schemeClr val="tx2"/>
                </a:solidFill>
              </a:rPr>
              <a:t>，如</a:t>
            </a:r>
            <a:r>
              <a:rPr lang="en-US" altLang="zh-CN" sz="3600" b="1" dirty="0">
                <a:solidFill>
                  <a:schemeClr val="tx2"/>
                </a:solidFill>
              </a:rPr>
              <a:t>《</a:t>
            </a:r>
            <a:r>
              <a:rPr lang="zh-CN" altLang="en-US" sz="3600" b="1" dirty="0">
                <a:solidFill>
                  <a:schemeClr val="tx2"/>
                </a:solidFill>
              </a:rPr>
              <a:t>沁园春  长沙</a:t>
            </a:r>
            <a:r>
              <a:rPr lang="en-US" altLang="zh-CN" sz="3600" b="1" dirty="0">
                <a:solidFill>
                  <a:schemeClr val="tx2"/>
                </a:solidFill>
              </a:rPr>
              <a:t>》</a:t>
            </a:r>
            <a:r>
              <a:rPr lang="zh-CN" altLang="en-US" sz="3600" b="1" dirty="0">
                <a:solidFill>
                  <a:schemeClr val="tx2"/>
                </a:solidFill>
              </a:rPr>
              <a:t>，</a:t>
            </a:r>
            <a:r>
              <a:rPr lang="zh-CN" altLang="en-US" sz="3600" b="1" dirty="0">
                <a:solidFill>
                  <a:srgbClr val="FF0000"/>
                </a:solidFill>
              </a:rPr>
              <a:t>长沙</a:t>
            </a:r>
            <a:r>
              <a:rPr lang="zh-CN" altLang="en-US" sz="3600" b="1" dirty="0">
                <a:solidFill>
                  <a:schemeClr val="tx2"/>
                </a:solidFill>
              </a:rPr>
              <a:t>是题目。</a:t>
            </a:r>
            <a:endParaRPr lang="zh-CN" altLang="en-US" sz="3600" b="1" dirty="0">
              <a:solidFill>
                <a:schemeClr val="tx2"/>
              </a:solidFill>
            </a:endParaRPr>
          </a:p>
          <a:p>
            <a:pPr eaLnBrk="1" hangingPunct="1"/>
            <a:r>
              <a:rPr lang="zh-CN" altLang="en-US" sz="3600" b="1" dirty="0">
                <a:solidFill>
                  <a:schemeClr val="tx2"/>
                </a:solidFill>
              </a:rPr>
              <a:t>词可以分上下两段，叫做“</a:t>
            </a:r>
            <a:r>
              <a:rPr lang="zh-CN" altLang="en-US" sz="3600" b="1" dirty="0">
                <a:solidFill>
                  <a:srgbClr val="FF0000"/>
                </a:solidFill>
              </a:rPr>
              <a:t>片</a:t>
            </a:r>
            <a:r>
              <a:rPr lang="zh-CN" altLang="en-US" sz="3600" b="1" dirty="0">
                <a:solidFill>
                  <a:schemeClr val="tx2"/>
                </a:solidFill>
              </a:rPr>
              <a:t>”或者“</a:t>
            </a:r>
            <a:r>
              <a:rPr lang="zh-CN" altLang="en-US" sz="3600" b="1" dirty="0">
                <a:solidFill>
                  <a:srgbClr val="FF0000"/>
                </a:solidFill>
              </a:rPr>
              <a:t>阕</a:t>
            </a:r>
            <a:r>
              <a:rPr lang="zh-CN" altLang="en-US" sz="3600" b="1" dirty="0">
                <a:solidFill>
                  <a:schemeClr val="tx2"/>
                </a:solidFill>
              </a:rPr>
              <a:t>”。 </a:t>
            </a:r>
            <a:endParaRPr lang="zh-CN" altLang="en-US" sz="3600" b="1" dirty="0">
              <a:solidFill>
                <a:schemeClr val="tx2"/>
              </a:solidFill>
            </a:endParaRPr>
          </a:p>
          <a:p>
            <a:pPr eaLnBrk="1" hangingPunct="1"/>
            <a:endParaRPr lang="en-US" altLang="zh-CN" sz="3600" b="1"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1" name="Rectangle 3"/>
          <p:cNvSpPr>
            <a:spLocks noGrp="1"/>
          </p:cNvSpPr>
          <p:nvPr>
            <p:ph idx="1"/>
          </p:nvPr>
        </p:nvSpPr>
        <p:spPr>
          <a:xfrm>
            <a:off x="304800" y="762000"/>
            <a:ext cx="8540750" cy="4194175"/>
          </a:xfrm>
          <a:ln/>
        </p:spPr>
        <p:txBody>
          <a:bodyPr vert="horz" wrap="square" lIns="91440" tIns="45720" rIns="91440" bIns="45720" anchor="t"/>
          <a:p>
            <a:pPr eaLnBrk="1" hangingPunct="1"/>
            <a:r>
              <a:rPr lang="zh-CN" altLang="en-US" sz="3600" b="1" dirty="0">
                <a:solidFill>
                  <a:schemeClr val="tx2"/>
                </a:solidFill>
                <a:latin typeface="楷体_GB2312" pitchFamily="49" charset="-122"/>
                <a:ea typeface="楷体_GB2312" pitchFamily="49" charset="-122"/>
              </a:rPr>
              <a:t>下片回忆往昔峥嵘岁月，表现了诗人和战友们为了改造旧中国英勇无畏的革命精神和壮志豪情，</a:t>
            </a:r>
            <a:r>
              <a:rPr lang="zh-CN" altLang="en-US" sz="3600" b="1" dirty="0">
                <a:solidFill>
                  <a:srgbClr val="FF0000"/>
                </a:solidFill>
                <a:latin typeface="楷体_GB2312" pitchFamily="49" charset="-122"/>
                <a:ea typeface="楷体_GB2312" pitchFamily="49" charset="-122"/>
              </a:rPr>
              <a:t>形象含蓄地给出</a:t>
            </a:r>
            <a:r>
              <a:rPr lang="zh-CN" altLang="en-US" sz="3600" b="1" dirty="0">
                <a:solidFill>
                  <a:srgbClr val="FF0000"/>
                </a:solidFill>
                <a:latin typeface="Arial" panose="020B0604020202020204" pitchFamily="34" charset="0"/>
                <a:ea typeface="楷体_GB2312" pitchFamily="49" charset="-122"/>
              </a:rPr>
              <a:t>“</a:t>
            </a:r>
            <a:r>
              <a:rPr lang="zh-CN" altLang="en-US" sz="3600" b="1" dirty="0">
                <a:solidFill>
                  <a:srgbClr val="FF0000"/>
                </a:solidFill>
                <a:latin typeface="楷体_GB2312" pitchFamily="49" charset="-122"/>
                <a:ea typeface="楷体_GB2312" pitchFamily="49" charset="-122"/>
              </a:rPr>
              <a:t>谁主沉浮</a:t>
            </a:r>
            <a:r>
              <a:rPr lang="zh-CN" altLang="en-US" sz="3600" b="1" dirty="0">
                <a:solidFill>
                  <a:srgbClr val="FF0000"/>
                </a:solidFill>
                <a:latin typeface="Arial" panose="020B0604020202020204" pitchFamily="34" charset="0"/>
                <a:ea typeface="楷体_GB2312" pitchFamily="49" charset="-122"/>
              </a:rPr>
              <a:t>”</a:t>
            </a:r>
            <a:r>
              <a:rPr lang="zh-CN" altLang="en-US" sz="3600" b="1" dirty="0">
                <a:solidFill>
                  <a:srgbClr val="FF0000"/>
                </a:solidFill>
                <a:latin typeface="楷体_GB2312" pitchFamily="49" charset="-122"/>
                <a:ea typeface="楷体_GB2312" pitchFamily="49" charset="-122"/>
              </a:rPr>
              <a:t>的答案</a:t>
            </a:r>
            <a:r>
              <a:rPr lang="zh-CN" altLang="en-US" sz="3600" b="1" dirty="0">
                <a:solidFill>
                  <a:schemeClr val="tx2"/>
                </a:solidFill>
                <a:latin typeface="楷体_GB2312" pitchFamily="49" charset="-122"/>
                <a:ea typeface="楷体_GB2312" pitchFamily="49" charset="-122"/>
              </a:rPr>
              <a:t>：</a:t>
            </a:r>
            <a:endParaRPr lang="zh-CN" altLang="en-US" sz="3600" b="1" dirty="0">
              <a:solidFill>
                <a:schemeClr val="tx2"/>
              </a:solidFill>
              <a:latin typeface="楷体_GB2312" pitchFamily="49" charset="-122"/>
              <a:ea typeface="楷体_GB2312" pitchFamily="49" charset="-122"/>
            </a:endParaRPr>
          </a:p>
          <a:p>
            <a:pPr eaLnBrk="1" hangingPunct="1"/>
            <a:r>
              <a:rPr lang="zh-CN" altLang="en-US" sz="3600" b="1" dirty="0">
                <a:solidFill>
                  <a:schemeClr val="tx2"/>
                </a:solidFill>
                <a:latin typeface="楷体_GB2312" pitchFamily="49" charset="-122"/>
                <a:ea typeface="楷体_GB2312" pitchFamily="49" charset="-122"/>
              </a:rPr>
              <a:t>主宰国家命运的，是以天下为己任，蔑视反动统治者，改造旧世界的革命青年。</a:t>
            </a:r>
            <a:endParaRPr lang="zh-CN" altLang="en-US" sz="3600" b="1" dirty="0">
              <a:solidFill>
                <a:schemeClr val="tx2"/>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charRg st="0" end="60"/>
                                            </p:txEl>
                                          </p:spTgt>
                                        </p:tgtEl>
                                        <p:attrNameLst>
                                          <p:attrName>style.visibility</p:attrName>
                                        </p:attrNameLst>
                                      </p:cBhvr>
                                      <p:to>
                                        <p:strVal val="visible"/>
                                      </p:to>
                                    </p:set>
                                    <p:anim calcmode="lin" valueType="num">
                                      <p:cBhvr additive="base">
                                        <p:cTn id="7" dur="500" fill="hold"/>
                                        <p:tgtEl>
                                          <p:spTgt spid="48131">
                                            <p:txEl>
                                              <p:charRg st="0" end="6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charRg st="0" end="6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charRg st="60" end="96"/>
                                            </p:txEl>
                                          </p:spTgt>
                                        </p:tgtEl>
                                        <p:attrNameLst>
                                          <p:attrName>style.visibility</p:attrName>
                                        </p:attrNameLst>
                                      </p:cBhvr>
                                      <p:to>
                                        <p:strVal val="visible"/>
                                      </p:to>
                                    </p:set>
                                    <p:anim calcmode="lin" valueType="num">
                                      <p:cBhvr additive="base">
                                        <p:cTn id="13" dur="500" fill="hold"/>
                                        <p:tgtEl>
                                          <p:spTgt spid="48131">
                                            <p:txEl>
                                              <p:charRg st="60" end="9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charRg st="60" end="9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p:nvPr>
        </p:nvSpPr>
        <p:spPr>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总结</a:t>
            </a:r>
            <a:r>
              <a:rPr lang="en-US" altLang="zh-CN" sz="3600" b="1" dirty="0">
                <a:solidFill>
                  <a:srgbClr val="FF0000"/>
                </a:solidFill>
                <a:latin typeface="黑体" panose="02010609060101010101" pitchFamily="49" charset="-122"/>
                <a:ea typeface="黑体" panose="02010609060101010101" pitchFamily="49" charset="-122"/>
              </a:rPr>
              <a:t>:</a:t>
            </a:r>
            <a:br>
              <a:rPr lang="en-US" altLang="zh-CN" sz="3600" b="1" dirty="0">
                <a:solidFill>
                  <a:srgbClr val="FF0000"/>
                </a:solidFill>
                <a:latin typeface="黑体" panose="02010609060101010101" pitchFamily="49" charset="-122"/>
                <a:ea typeface="黑体" panose="02010609060101010101" pitchFamily="49" charset="-122"/>
              </a:rPr>
            </a:br>
            <a:r>
              <a:rPr lang="zh-CN" altLang="en-US" sz="3600" b="1" dirty="0">
                <a:solidFill>
                  <a:srgbClr val="FF0000"/>
                </a:solidFill>
                <a:latin typeface="黑体" panose="02010609060101010101" pitchFamily="49" charset="-122"/>
                <a:ea typeface="黑体" panose="02010609060101010101" pitchFamily="49" charset="-122"/>
              </a:rPr>
              <a:t>本词主要抒发什么情感，表达什么志向 </a:t>
            </a:r>
            <a:r>
              <a:rPr lang="en-US" altLang="zh-CN" sz="3600" b="1" dirty="0">
                <a:solidFill>
                  <a:srgbClr val="FF0000"/>
                </a:solidFill>
                <a:latin typeface="黑体" panose="02010609060101010101" pitchFamily="49" charset="-122"/>
                <a:ea typeface="黑体" panose="02010609060101010101" pitchFamily="49" charset="-122"/>
              </a:rPr>
              <a:t>?</a:t>
            </a:r>
            <a:endParaRPr lang="en-US" altLang="zh-CN" sz="3600" b="1" dirty="0">
              <a:solidFill>
                <a:srgbClr val="FF0000"/>
              </a:solidFill>
              <a:latin typeface="黑体" panose="02010609060101010101" pitchFamily="49" charset="-122"/>
              <a:ea typeface="黑体" panose="02010609060101010101" pitchFamily="49" charset="-122"/>
            </a:endParaRPr>
          </a:p>
        </p:txBody>
      </p:sp>
      <p:sp>
        <p:nvSpPr>
          <p:cNvPr id="66563" name="Rectangle 3"/>
          <p:cNvSpPr>
            <a:spLocks noGrp="1"/>
          </p:cNvSpPr>
          <p:nvPr>
            <p:ph idx="1"/>
          </p:nvPr>
        </p:nvSpPr>
        <p:spPr>
          <a:xfrm>
            <a:off x="457200" y="2093913"/>
            <a:ext cx="8229600" cy="4032250"/>
          </a:xfrm>
          <a:ln/>
        </p:spPr>
        <p:txBody>
          <a:bodyPr vert="horz" wrap="square" lIns="91440" tIns="45720" rIns="91440" bIns="45720" anchor="t"/>
          <a:p>
            <a:pPr eaLnBrk="1" hangingPunct="1"/>
            <a:r>
              <a:rPr lang="zh-CN" altLang="en-US" sz="3400" b="1" dirty="0">
                <a:solidFill>
                  <a:schemeClr val="tx2"/>
                </a:solidFill>
                <a:latin typeface="黑体" panose="02010609060101010101" pitchFamily="49" charset="-122"/>
                <a:ea typeface="黑体" panose="02010609060101010101" pitchFamily="49" charset="-122"/>
              </a:rPr>
              <a:t>忧国忧民的情怀</a:t>
            </a:r>
            <a:endParaRPr lang="zh-CN" altLang="en-US" sz="3400" b="1" dirty="0">
              <a:solidFill>
                <a:schemeClr val="tx2"/>
              </a:solidFill>
              <a:latin typeface="黑体" panose="02010609060101010101" pitchFamily="49" charset="-122"/>
              <a:ea typeface="黑体" panose="02010609060101010101" pitchFamily="49" charset="-122"/>
            </a:endParaRPr>
          </a:p>
          <a:p>
            <a:pPr eaLnBrk="1" hangingPunct="1"/>
            <a:r>
              <a:rPr lang="zh-CN" altLang="en-US" sz="3400" b="1" dirty="0">
                <a:solidFill>
                  <a:schemeClr val="tx2"/>
                </a:solidFill>
                <a:latin typeface="黑体" panose="02010609060101010101" pitchFamily="49" charset="-122"/>
                <a:ea typeface="黑体" panose="02010609060101010101" pitchFamily="49" charset="-122"/>
              </a:rPr>
              <a:t>主宰国家命运</a:t>
            </a:r>
            <a:r>
              <a:rPr lang="en-US" altLang="zh-CN" sz="3400" b="1" dirty="0">
                <a:solidFill>
                  <a:schemeClr val="tx2"/>
                </a:solidFill>
                <a:latin typeface="黑体" panose="02010609060101010101" pitchFamily="49" charset="-122"/>
                <a:ea typeface="黑体" panose="02010609060101010101" pitchFamily="49" charset="-122"/>
              </a:rPr>
              <a:t>.</a:t>
            </a:r>
            <a:r>
              <a:rPr lang="zh-CN" altLang="en-US" sz="3400" b="1" dirty="0">
                <a:solidFill>
                  <a:schemeClr val="tx2"/>
                </a:solidFill>
                <a:latin typeface="黑体" panose="02010609060101010101" pitchFamily="49" charset="-122"/>
                <a:ea typeface="黑体" panose="02010609060101010101" pitchFamily="49" charset="-122"/>
              </a:rPr>
              <a:t>改造旧世界的志向。</a:t>
            </a:r>
            <a:endParaRPr lang="zh-CN" altLang="en-US" sz="3400" b="1" dirty="0">
              <a:solidFill>
                <a:schemeClr val="tx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3">
                                            <p:txEl>
                                              <p:charRg st="0" end="8"/>
                                            </p:txEl>
                                          </p:spTgt>
                                        </p:tgtEl>
                                        <p:attrNameLst>
                                          <p:attrName>style.visibility</p:attrName>
                                        </p:attrNameLst>
                                      </p:cBhvr>
                                      <p:to>
                                        <p:strVal val="visible"/>
                                      </p:to>
                                    </p:set>
                                    <p:animEffect transition="in" filter="blinds(horizontal)">
                                      <p:cBhvr>
                                        <p:cTn id="7" dur="500"/>
                                        <p:tgtEl>
                                          <p:spTgt spid="66563">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3">
                                            <p:txEl>
                                              <p:charRg st="8" end="25"/>
                                            </p:txEl>
                                          </p:spTgt>
                                        </p:tgtEl>
                                        <p:attrNameLst>
                                          <p:attrName>style.visibility</p:attrName>
                                        </p:attrNameLst>
                                      </p:cBhvr>
                                      <p:to>
                                        <p:strVal val="visible"/>
                                      </p:to>
                                    </p:set>
                                    <p:animEffect transition="in" filter="blinds(horizontal)">
                                      <p:cBhvr>
                                        <p:cTn id="12" dur="500"/>
                                        <p:tgtEl>
                                          <p:spTgt spid="66563">
                                            <p:txEl>
                                              <p:charRg st="8"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3"/>
          <p:cNvSpPr>
            <a:spLocks noGrp="1"/>
          </p:cNvSpPr>
          <p:nvPr>
            <p:ph idx="1"/>
          </p:nvPr>
        </p:nvSpPr>
        <p:spPr>
          <a:xfrm>
            <a:off x="304800" y="990600"/>
            <a:ext cx="8540750" cy="4194175"/>
          </a:xfrm>
          <a:ln/>
        </p:spPr>
        <p:txBody>
          <a:bodyPr vert="horz" wrap="square" lIns="91440" tIns="45720" rIns="91440" bIns="45720" anchor="t"/>
          <a:p>
            <a:pPr eaLnBrk="1" hangingPunct="1">
              <a:lnSpc>
                <a:spcPct val="130000"/>
              </a:lnSpc>
              <a:spcBef>
                <a:spcPct val="0"/>
              </a:spcBef>
              <a:buNone/>
            </a:pPr>
            <a:r>
              <a:rPr lang="en-US" altLang="zh-CN" sz="3600" b="1" dirty="0">
                <a:solidFill>
                  <a:schemeClr val="tx2"/>
                </a:solidFill>
                <a:ea typeface="黑体" panose="02010609060101010101" pitchFamily="49" charset="-122"/>
              </a:rPr>
              <a:t>          </a:t>
            </a:r>
            <a:r>
              <a:rPr lang="zh-CN" altLang="en-US" sz="3600" b="1" dirty="0">
                <a:solidFill>
                  <a:schemeClr val="tx2"/>
                </a:solidFill>
                <a:ea typeface="黑体" panose="02010609060101010101" pitchFamily="49" charset="-122"/>
              </a:rPr>
              <a:t>本词通过对</a:t>
            </a:r>
            <a:r>
              <a:rPr lang="zh-CN" altLang="en-US" sz="3600" b="1" dirty="0">
                <a:solidFill>
                  <a:srgbClr val="FF0000"/>
                </a:solidFill>
                <a:ea typeface="黑体" panose="02010609060101010101" pitchFamily="49" charset="-122"/>
              </a:rPr>
              <a:t>长沙秋景</a:t>
            </a:r>
            <a:r>
              <a:rPr lang="zh-CN" altLang="en-US" sz="3600" b="1" dirty="0">
                <a:solidFill>
                  <a:schemeClr val="tx2"/>
                </a:solidFill>
                <a:ea typeface="黑体" panose="02010609060101010101" pitchFamily="49" charset="-122"/>
              </a:rPr>
              <a:t>的描绘和</a:t>
            </a:r>
            <a:r>
              <a:rPr lang="zh-CN" altLang="en-US" sz="3600" b="1" dirty="0">
                <a:solidFill>
                  <a:srgbClr val="FF0000"/>
                </a:solidFill>
                <a:ea typeface="黑体" panose="02010609060101010101" pitchFamily="49" charset="-122"/>
              </a:rPr>
              <a:t>青年时代革命斗争生活</a:t>
            </a:r>
            <a:r>
              <a:rPr lang="zh-CN" altLang="en-US" sz="3600" b="1" dirty="0">
                <a:solidFill>
                  <a:schemeClr val="tx2"/>
                </a:solidFill>
                <a:ea typeface="黑体" panose="02010609060101010101" pitchFamily="49" charset="-122"/>
              </a:rPr>
              <a:t>的回忆，</a:t>
            </a:r>
            <a:endParaRPr lang="zh-CN" altLang="en-US" sz="3600" b="1" dirty="0">
              <a:solidFill>
                <a:schemeClr val="tx2"/>
              </a:solidFill>
              <a:ea typeface="黑体" panose="02010609060101010101" pitchFamily="49" charset="-122"/>
            </a:endParaRPr>
          </a:p>
          <a:p>
            <a:pPr eaLnBrk="1" hangingPunct="1">
              <a:lnSpc>
                <a:spcPct val="130000"/>
              </a:lnSpc>
              <a:spcBef>
                <a:spcPct val="0"/>
              </a:spcBef>
              <a:buNone/>
            </a:pPr>
            <a:r>
              <a:rPr lang="zh-CN" altLang="en-US" sz="3600" b="1" dirty="0">
                <a:solidFill>
                  <a:schemeClr val="tx2"/>
                </a:solidFill>
                <a:ea typeface="黑体" panose="02010609060101010101" pitchFamily="49" charset="-122"/>
              </a:rPr>
              <a:t>          抒发出革命青年对国家命运的</a:t>
            </a:r>
            <a:r>
              <a:rPr lang="zh-CN" altLang="en-US" sz="3600" b="1" dirty="0">
                <a:solidFill>
                  <a:srgbClr val="FF0000"/>
                </a:solidFill>
                <a:ea typeface="黑体" panose="02010609060101010101" pitchFamily="49" charset="-122"/>
              </a:rPr>
              <a:t>感慨</a:t>
            </a:r>
            <a:r>
              <a:rPr lang="zh-CN" altLang="en-US" sz="3600" b="1" dirty="0">
                <a:solidFill>
                  <a:schemeClr val="tx2"/>
                </a:solidFill>
                <a:ea typeface="黑体" panose="02010609060101010101" pitchFamily="49" charset="-122"/>
              </a:rPr>
              <a:t>和以天下为已任蔑视反动统治者，改造旧中国的</a:t>
            </a:r>
            <a:r>
              <a:rPr lang="zh-CN" altLang="en-US" sz="3600" b="1" dirty="0">
                <a:solidFill>
                  <a:srgbClr val="FF0000"/>
                </a:solidFill>
                <a:ea typeface="黑体" panose="02010609060101010101" pitchFamily="49" charset="-122"/>
              </a:rPr>
              <a:t>豪情壮志</a:t>
            </a:r>
            <a:r>
              <a:rPr lang="zh-CN" altLang="en-US" sz="3600" b="1" dirty="0">
                <a:solidFill>
                  <a:schemeClr val="tx2"/>
                </a:solidFill>
                <a:ea typeface="黑体" panose="02010609060101010101" pitchFamily="49" charset="-122"/>
              </a:rPr>
              <a:t>。</a:t>
            </a:r>
            <a:endParaRPr lang="zh-CN" altLang="en-US" sz="3600" b="1" dirty="0">
              <a:solidFill>
                <a:schemeClr val="tx2"/>
              </a:solidFill>
              <a:ea typeface="黑体" panose="02010609060101010101" pitchFamily="49" charset="-122"/>
            </a:endParaRPr>
          </a:p>
          <a:p>
            <a:pPr eaLnBrk="1" hangingPunct="1"/>
            <a:endParaRPr lang="en-US" altLang="zh-CN" sz="3600" dirty="0">
              <a:solidFill>
                <a:schemeClr val="tx2"/>
              </a:solidFill>
              <a:ea typeface="黑体"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xfrm>
            <a:off x="304800" y="914400"/>
            <a:ext cx="8540750" cy="1143000"/>
          </a:xfrm>
          <a:ln/>
        </p:spPr>
        <p:txBody>
          <a:bodyPr vert="horz" wrap="square" lIns="91440" tIns="45720" rIns="91440" bIns="45720" anchor="ctr"/>
          <a:p>
            <a:pPr eaLnBrk="1" hangingPunct="1"/>
            <a:r>
              <a:rPr lang="zh-CN" altLang="en-US" sz="3600" b="1" dirty="0">
                <a:solidFill>
                  <a:srgbClr val="FF0000"/>
                </a:solidFill>
                <a:latin typeface="黑体" panose="02010609060101010101" pitchFamily="49" charset="-122"/>
                <a:ea typeface="黑体" panose="02010609060101010101" pitchFamily="49" charset="-122"/>
              </a:rPr>
              <a:t>忆秦娥   娄山关</a:t>
            </a:r>
            <a:br>
              <a:rPr lang="zh-CN" altLang="en-US" sz="3600" b="1" dirty="0">
                <a:solidFill>
                  <a:srgbClr val="FF0000"/>
                </a:solidFill>
                <a:latin typeface="黑体" panose="02010609060101010101" pitchFamily="49" charset="-122"/>
                <a:ea typeface="黑体" panose="02010609060101010101" pitchFamily="49" charset="-122"/>
              </a:rPr>
            </a:br>
            <a:r>
              <a:rPr lang="zh-CN" altLang="en-US" sz="3200" b="1" dirty="0">
                <a:solidFill>
                  <a:srgbClr val="FF0000"/>
                </a:solidFill>
                <a:latin typeface="黑体" panose="02010609060101010101" pitchFamily="49" charset="-122"/>
                <a:ea typeface="黑体" panose="02010609060101010101" pitchFamily="49" charset="-122"/>
              </a:rPr>
              <a:t>毛泽东 </a:t>
            </a:r>
            <a:r>
              <a:rPr lang="en-US" altLang="zh-CN" sz="3200" b="1" dirty="0">
                <a:latin typeface="黑体" panose="02010609060101010101" pitchFamily="49" charset="-122"/>
                <a:ea typeface="黑体" panose="02010609060101010101" pitchFamily="49" charset="-122"/>
              </a:rPr>
              <a:t>1935</a:t>
            </a:r>
            <a:r>
              <a:rPr lang="zh-CN" altLang="en-US" sz="3200" b="1" dirty="0">
                <a:latin typeface="黑体" panose="02010609060101010101" pitchFamily="49" charset="-122"/>
                <a:ea typeface="黑体" panose="02010609060101010101" pitchFamily="49" charset="-122"/>
              </a:rPr>
              <a:t>年</a:t>
            </a:r>
            <a:r>
              <a:rPr lang="en-US" altLang="zh-CN" sz="3200" b="1" dirty="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月</a:t>
            </a:r>
            <a:r>
              <a:rPr lang="zh-CN" altLang="en-US" sz="5400" b="1" dirty="0">
                <a:latin typeface="黑体" panose="02010609060101010101" pitchFamily="49" charset="-122"/>
                <a:ea typeface="黑体" panose="02010609060101010101" pitchFamily="49" charset="-122"/>
              </a:rPr>
              <a:t> </a:t>
            </a:r>
            <a:br>
              <a:rPr lang="zh-CN" altLang="en-US" sz="3600" b="1" dirty="0">
                <a:solidFill>
                  <a:srgbClr val="FF0000"/>
                </a:solidFill>
                <a:latin typeface="黑体" panose="02010609060101010101" pitchFamily="49" charset="-122"/>
                <a:ea typeface="黑体" panose="02010609060101010101" pitchFamily="49" charset="-122"/>
              </a:rPr>
            </a:b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6323" name="Rectangle 3"/>
          <p:cNvSpPr>
            <a:spLocks noGrp="1"/>
          </p:cNvSpPr>
          <p:nvPr>
            <p:ph idx="1"/>
          </p:nvPr>
        </p:nvSpPr>
        <p:spPr>
          <a:xfrm>
            <a:off x="228600" y="2057400"/>
            <a:ext cx="8534400" cy="3962400"/>
          </a:xfrm>
          <a:ln/>
        </p:spPr>
        <p:txBody>
          <a:bodyPr vert="horz" wrap="square" lIns="91440" tIns="45720" rIns="91440" bIns="45720" anchor="t"/>
          <a:p>
            <a:pPr eaLnBrk="1" hangingPunct="1">
              <a:lnSpc>
                <a:spcPct val="90000"/>
              </a:lnSpc>
              <a:buNone/>
            </a:pPr>
            <a:r>
              <a:rPr lang="en-US" altLang="zh-CN" sz="4000" b="1" dirty="0">
                <a:solidFill>
                  <a:schemeClr val="tx2"/>
                </a:solidFill>
                <a:latin typeface="黑体" panose="02010609060101010101" pitchFamily="49" charset="-122"/>
                <a:ea typeface="黑体" panose="02010609060101010101" pitchFamily="49" charset="-122"/>
              </a:rPr>
              <a:t>                                                                       </a:t>
            </a:r>
            <a:endParaRPr lang="en-US" altLang="zh-CN" sz="4000" b="1" dirty="0">
              <a:solidFill>
                <a:schemeClr val="tx2"/>
              </a:solidFill>
              <a:latin typeface="黑体" panose="02010609060101010101" pitchFamily="49" charset="-122"/>
              <a:ea typeface="黑体" panose="02010609060101010101" pitchFamily="49" charset="-122"/>
            </a:endParaRPr>
          </a:p>
          <a:p>
            <a:pPr eaLnBrk="1" hangingPunct="1">
              <a:lnSpc>
                <a:spcPct val="90000"/>
              </a:lnSpc>
              <a:buNone/>
            </a:pPr>
            <a:r>
              <a:rPr lang="en-US" altLang="zh-CN" sz="4000" b="1" dirty="0">
                <a:solidFill>
                  <a:schemeClr val="tx2"/>
                </a:solidFill>
                <a:latin typeface="黑体" panose="02010609060101010101" pitchFamily="49" charset="-122"/>
                <a:ea typeface="黑体" panose="02010609060101010101" pitchFamily="49" charset="-122"/>
              </a:rPr>
              <a:t>     </a:t>
            </a:r>
            <a:r>
              <a:rPr lang="zh-CN" altLang="en-US" sz="4000" b="1" dirty="0">
                <a:solidFill>
                  <a:schemeClr val="tx2"/>
                </a:solidFill>
                <a:latin typeface="黑体" panose="02010609060101010101" pitchFamily="49" charset="-122"/>
                <a:ea typeface="黑体" panose="02010609060101010101" pitchFamily="49" charset="-122"/>
              </a:rPr>
              <a:t>西风烈，长空雁叫霜晨月。霜晨月，马蹄声碎，喇叭声咽（</a:t>
            </a:r>
            <a:r>
              <a:rPr lang="en-US" altLang="zh-CN" sz="4000" b="1" dirty="0">
                <a:solidFill>
                  <a:schemeClr val="tx2"/>
                </a:solidFill>
                <a:latin typeface="黑体" panose="02010609060101010101" pitchFamily="49" charset="-122"/>
                <a:ea typeface="黑体" panose="02010609060101010101" pitchFamily="49" charset="-122"/>
              </a:rPr>
              <a:t>y</a:t>
            </a:r>
            <a:r>
              <a:rPr lang="en-US" altLang="zh-CN" b="1" dirty="0">
                <a:solidFill>
                  <a:schemeClr val="tx2"/>
                </a:solidFill>
                <a:latin typeface="Arial" panose="020B0604020202020204" pitchFamily="34" charset="0"/>
                <a:ea typeface="黑体" panose="02010609060101010101" pitchFamily="49" charset="-122"/>
              </a:rPr>
              <a:t>è</a:t>
            </a:r>
            <a:r>
              <a:rPr lang="zh-CN" altLang="en-US" b="1" dirty="0">
                <a:solidFill>
                  <a:schemeClr val="tx2"/>
                </a:solidFill>
                <a:latin typeface="黑体" panose="02010609060101010101" pitchFamily="49" charset="-122"/>
                <a:ea typeface="黑体" panose="02010609060101010101" pitchFamily="49" charset="-122"/>
              </a:rPr>
              <a:t>）</a:t>
            </a:r>
            <a:r>
              <a:rPr lang="zh-CN" altLang="en-US" sz="4000" b="1" dirty="0">
                <a:solidFill>
                  <a:schemeClr val="tx2"/>
                </a:solidFill>
                <a:latin typeface="黑体" panose="02010609060101010101" pitchFamily="49" charset="-122"/>
                <a:ea typeface="黑体" panose="02010609060101010101" pitchFamily="49" charset="-122"/>
              </a:rPr>
              <a:t>。</a:t>
            </a:r>
            <a:endParaRPr lang="zh-CN" altLang="en-US" sz="4000" b="1" dirty="0">
              <a:solidFill>
                <a:schemeClr val="tx2"/>
              </a:solidFill>
              <a:latin typeface="黑体" panose="02010609060101010101" pitchFamily="49" charset="-122"/>
              <a:ea typeface="黑体" panose="02010609060101010101" pitchFamily="49" charset="-122"/>
            </a:endParaRPr>
          </a:p>
          <a:p>
            <a:pPr eaLnBrk="1" hangingPunct="1">
              <a:lnSpc>
                <a:spcPct val="90000"/>
              </a:lnSpc>
              <a:buNone/>
            </a:pPr>
            <a:r>
              <a:rPr lang="zh-CN" altLang="en-US" sz="4000" b="1" dirty="0">
                <a:solidFill>
                  <a:schemeClr val="tx2"/>
                </a:solidFill>
                <a:latin typeface="黑体" panose="02010609060101010101" pitchFamily="49" charset="-122"/>
                <a:ea typeface="黑体" panose="02010609060101010101" pitchFamily="49" charset="-122"/>
              </a:rPr>
              <a:t>     雄关漫道真如铁，而今迈步从头越。从头越，苍山如海，残阳如血。 </a:t>
            </a:r>
            <a:endParaRPr lang="zh-CN" altLang="en-US" sz="4000" b="1" dirty="0">
              <a:solidFill>
                <a:schemeClr val="tx2"/>
              </a:solidFill>
              <a:latin typeface="黑体" panose="02010609060101010101" pitchFamily="49" charset="-122"/>
              <a:ea typeface="黑体" panose="02010609060101010101" pitchFamily="49" charset="-122"/>
            </a:endParaRPr>
          </a:p>
          <a:p>
            <a:pPr eaLnBrk="1" hangingPunct="1">
              <a:lnSpc>
                <a:spcPct val="90000"/>
              </a:lnSpc>
            </a:pPr>
            <a:endParaRPr lang="en-US" altLang="zh-CN" sz="4000" b="1" dirty="0">
              <a:solidFill>
                <a:schemeClr val="tx2"/>
              </a:solidFill>
              <a:latin typeface="黑体" panose="02010609060101010101" pitchFamily="49" charset="-122"/>
              <a:ea typeface="黑体" panose="02010609060101010101" pitchFamily="49" charset="-122"/>
            </a:endParaRPr>
          </a:p>
        </p:txBody>
      </p:sp>
      <p:sp>
        <p:nvSpPr>
          <p:cNvPr id="56324" name="Rectangle 4"/>
          <p:cNvSpPr/>
          <p:nvPr/>
        </p:nvSpPr>
        <p:spPr>
          <a:xfrm>
            <a:off x="-10287000" y="2971800"/>
            <a:ext cx="9144000" cy="396875"/>
          </a:xfrm>
          <a:prstGeom prst="rect">
            <a:avLst/>
          </a:prstGeom>
          <a:noFill/>
          <a:ln w="9525">
            <a:noFill/>
          </a:ln>
        </p:spPr>
        <p:txBody>
          <a:bodyPr>
            <a:spAutoFit/>
          </a:bodyPr>
          <a:p>
            <a:endParaRPr lang="en-US" altLang="zh-CN" sz="1000" dirty="0">
              <a:latin typeface="Arial Unicode MS" pitchFamily="34" charset="-122"/>
            </a:endParaRPr>
          </a:p>
          <a:p>
            <a:pPr lvl="2" eaLnBrk="0" hangingPunct="0"/>
            <a:r>
              <a:rPr lang="en-US" altLang="zh-CN" sz="1000" dirty="0">
                <a:latin typeface="Arial Unicode MS" pitchFamily="34" charset="-122"/>
              </a:rPr>
              <a:t> </a:t>
            </a:r>
            <a:endParaRPr lang="en-US" altLang="zh-CN" sz="2400" dirty="0">
              <a:latin typeface="Times New Roman" panose="0202060305040502030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p:nvPr/>
        </p:nvSpPr>
        <p:spPr>
          <a:xfrm>
            <a:off x="1042988" y="1196975"/>
            <a:ext cx="7164387" cy="3387725"/>
          </a:xfrm>
          <a:prstGeom prst="rect">
            <a:avLst/>
          </a:prstGeom>
          <a:noFill/>
          <a:ln w="9525">
            <a:noFill/>
          </a:ln>
        </p:spPr>
        <p:txBody>
          <a:bodyPr>
            <a:spAutoFit/>
          </a:bodyPr>
          <a:p>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品赏诗歌首先要捕捉</a:t>
            </a:r>
            <a:r>
              <a:rPr lang="zh-CN" altLang="en-US" dirty="0">
                <a:solidFill>
                  <a:srgbClr val="FF3300"/>
                </a:solidFill>
                <a:latin typeface="黑体" panose="02010609060101010101" pitchFamily="49" charset="-122"/>
                <a:ea typeface="黑体" panose="02010609060101010101" pitchFamily="49" charset="-122"/>
              </a:rPr>
              <a:t>意象</a:t>
            </a:r>
            <a:endParaRPr lang="zh-CN" altLang="en-US" dirty="0">
              <a:latin typeface="黑体" panose="02010609060101010101" pitchFamily="49" charset="-122"/>
              <a:ea typeface="黑体" panose="02010609060101010101" pitchFamily="49" charset="-122"/>
            </a:endParaRPr>
          </a:p>
          <a:p>
            <a:endParaRPr lang="zh-CN" altLang="en-US" dirty="0">
              <a:solidFill>
                <a:srgbClr val="FF3300"/>
              </a:solidFill>
              <a:latin typeface="黑体" panose="02010609060101010101" pitchFamily="49" charset="-122"/>
              <a:ea typeface="黑体" panose="02010609060101010101" pitchFamily="49" charset="-122"/>
            </a:endParaRPr>
          </a:p>
          <a:p>
            <a:r>
              <a:rPr lang="zh-CN" altLang="en-US" dirty="0">
                <a:solidFill>
                  <a:srgbClr val="FF3300"/>
                </a:solidFill>
                <a:latin typeface="黑体" panose="02010609060101010101" pitchFamily="49" charset="-122"/>
                <a:ea typeface="黑体" panose="02010609060101010101" pitchFamily="49" charset="-122"/>
              </a:rPr>
              <a:t>    意象</a:t>
            </a:r>
            <a:r>
              <a:rPr lang="zh-CN" altLang="en-US" dirty="0">
                <a:solidFill>
                  <a:srgbClr val="0000FF"/>
                </a:solidFill>
                <a:latin typeface="黑体" panose="02010609060101010101" pitchFamily="49" charset="-122"/>
                <a:ea typeface="黑体" panose="02010609060101010101" pitchFamily="49" charset="-122"/>
              </a:rPr>
              <a:t>：意</a:t>
            </a:r>
            <a:r>
              <a:rPr lang="zh-CN" altLang="en-US" dirty="0">
                <a:latin typeface="黑体" panose="02010609060101010101" pitchFamily="49" charset="-122"/>
                <a:ea typeface="黑体" panose="02010609060101010101" pitchFamily="49" charset="-122"/>
              </a:rPr>
              <a:t>即</a:t>
            </a:r>
            <a:r>
              <a:rPr lang="zh-CN" altLang="en-US" dirty="0">
                <a:solidFill>
                  <a:srgbClr val="0000FF"/>
                </a:solidFill>
                <a:latin typeface="黑体" panose="02010609060101010101" pitchFamily="49" charset="-122"/>
                <a:ea typeface="黑体" panose="02010609060101010101" pitchFamily="49" charset="-122"/>
              </a:rPr>
              <a:t>感情</a:t>
            </a:r>
            <a:r>
              <a:rPr lang="zh-CN" altLang="en-US" dirty="0">
                <a:latin typeface="黑体" panose="02010609060101010101" pitchFamily="49" charset="-122"/>
                <a:ea typeface="黑体" panose="02010609060101010101" pitchFamily="49" charset="-122"/>
              </a:rPr>
              <a:t>，</a:t>
            </a:r>
            <a:r>
              <a:rPr lang="zh-CN" altLang="en-US" dirty="0">
                <a:solidFill>
                  <a:srgbClr val="0000FF"/>
                </a:solidFill>
                <a:latin typeface="黑体" panose="02010609060101010101" pitchFamily="49" charset="-122"/>
                <a:ea typeface="黑体" panose="02010609060101010101" pitchFamily="49" charset="-122"/>
              </a:rPr>
              <a:t>象</a:t>
            </a:r>
            <a:r>
              <a:rPr lang="zh-CN" altLang="en-US" dirty="0">
                <a:latin typeface="黑体" panose="02010609060101010101" pitchFamily="49" charset="-122"/>
                <a:ea typeface="黑体" panose="02010609060101010101" pitchFamily="49" charset="-122"/>
              </a:rPr>
              <a:t>是景</a:t>
            </a:r>
            <a:r>
              <a:rPr lang="zh-CN" altLang="en-US" dirty="0">
                <a:solidFill>
                  <a:srgbClr val="0000FF"/>
                </a:solidFill>
                <a:latin typeface="黑体" panose="02010609060101010101" pitchFamily="49" charset="-122"/>
                <a:ea typeface="黑体" panose="02010609060101010101" pitchFamily="49" charset="-122"/>
              </a:rPr>
              <a:t>物</a:t>
            </a:r>
            <a:r>
              <a:rPr lang="zh-CN" altLang="en-US" dirty="0">
                <a:latin typeface="黑体" panose="02010609060101010101" pitchFamily="49" charset="-122"/>
                <a:ea typeface="黑体" panose="02010609060101010101" pitchFamily="49" charset="-122"/>
              </a:rPr>
              <a:t>。意象是融合了作者</a:t>
            </a:r>
            <a:r>
              <a:rPr lang="zh-CN" altLang="en-US" dirty="0">
                <a:solidFill>
                  <a:srgbClr val="0000FF"/>
                </a:solidFill>
                <a:latin typeface="黑体" panose="02010609060101010101" pitchFamily="49" charset="-122"/>
                <a:ea typeface="黑体" panose="02010609060101010101" pitchFamily="49" charset="-122"/>
              </a:rPr>
              <a:t>思想感情</a:t>
            </a:r>
            <a:r>
              <a:rPr lang="zh-CN" altLang="en-US" dirty="0">
                <a:latin typeface="黑体" panose="02010609060101010101" pitchFamily="49" charset="-122"/>
                <a:ea typeface="黑体" panose="02010609060101010101" pitchFamily="49" charset="-122"/>
              </a:rPr>
              <a:t>的具体可感的</a:t>
            </a:r>
            <a:r>
              <a:rPr lang="zh-CN" altLang="en-US" dirty="0">
                <a:solidFill>
                  <a:srgbClr val="0000FF"/>
                </a:solidFill>
                <a:latin typeface="黑体" panose="02010609060101010101" pitchFamily="49" charset="-122"/>
                <a:ea typeface="黑体" panose="02010609060101010101" pitchFamily="49" charset="-122"/>
              </a:rPr>
              <a:t>客观景物</a:t>
            </a:r>
            <a:r>
              <a:rPr lang="zh-CN" altLang="en-US"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   </a:t>
            </a:r>
            <a:endParaRPr lang="zh-CN" altLang="en-US" dirty="0">
              <a:solidFill>
                <a:srgbClr val="0000FF"/>
              </a:solidFill>
              <a:latin typeface="黑体" panose="02010609060101010101" pitchFamily="49" charset="-122"/>
              <a:ea typeface="黑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ext Box 2"/>
          <p:cNvSpPr txBox="1"/>
          <p:nvPr/>
        </p:nvSpPr>
        <p:spPr>
          <a:xfrm>
            <a:off x="1196975" y="1090613"/>
            <a:ext cx="1712913" cy="701675"/>
          </a:xfrm>
          <a:prstGeom prst="rect">
            <a:avLst/>
          </a:prstGeom>
          <a:noFill/>
          <a:ln w="9525">
            <a:noFill/>
          </a:ln>
        </p:spPr>
        <p:txBody>
          <a:bodyPr wrap="none">
            <a:spAutoFit/>
          </a:bodyPr>
          <a:p>
            <a:r>
              <a:rPr lang="zh-CN" altLang="en-US" sz="4000" dirty="0">
                <a:solidFill>
                  <a:srgbClr val="FF3300"/>
                </a:solidFill>
                <a:latin typeface="黑体" panose="02010609060101010101" pitchFamily="49" charset="-122"/>
                <a:ea typeface="黑体" panose="02010609060101010101" pitchFamily="49" charset="-122"/>
              </a:rPr>
              <a:t>意象：</a:t>
            </a:r>
            <a:endParaRPr lang="zh-CN" altLang="en-US" sz="4000" dirty="0">
              <a:solidFill>
                <a:srgbClr val="FF3300"/>
              </a:solidFill>
              <a:latin typeface="黑体" panose="02010609060101010101" pitchFamily="49" charset="-122"/>
              <a:ea typeface="黑体" panose="02010609060101010101" pitchFamily="49" charset="-122"/>
            </a:endParaRPr>
          </a:p>
        </p:txBody>
      </p:sp>
      <p:sp>
        <p:nvSpPr>
          <p:cNvPr id="74755" name="Text Box 3"/>
          <p:cNvSpPr txBox="1"/>
          <p:nvPr/>
        </p:nvSpPr>
        <p:spPr>
          <a:xfrm>
            <a:off x="1203325" y="1595438"/>
            <a:ext cx="7051675" cy="1736725"/>
          </a:xfrm>
          <a:prstGeom prst="rect">
            <a:avLst/>
          </a:prstGeom>
          <a:noFill/>
          <a:ln w="9525">
            <a:noFill/>
          </a:ln>
        </p:spPr>
        <p:txBody>
          <a:bodyPr>
            <a:spAutoFit/>
          </a:bodyPr>
          <a:p>
            <a:pPr>
              <a:lnSpc>
                <a:spcPct val="135000"/>
              </a:lnSpc>
            </a:pPr>
            <a:r>
              <a:rPr lang="zh-CN" altLang="en-US" sz="4000" dirty="0">
                <a:solidFill>
                  <a:srgbClr val="0000FF"/>
                </a:solidFill>
                <a:latin typeface="黑体" panose="02010609060101010101" pitchFamily="49" charset="-122"/>
                <a:ea typeface="黑体" panose="02010609060101010101" pitchFamily="49" charset="-122"/>
              </a:rPr>
              <a:t>湘江、橘子洲、万山、层林、漫江、百舸、鹰、鱼</a:t>
            </a:r>
            <a:endParaRPr lang="zh-CN" altLang="en-US" sz="4000" dirty="0">
              <a:solidFill>
                <a:srgbClr val="0000FF"/>
              </a:solidFill>
              <a:latin typeface="黑体" panose="02010609060101010101" pitchFamily="49" charset="-122"/>
              <a:ea typeface="黑体" panose="02010609060101010101" pitchFamily="49" charset="-122"/>
            </a:endParaRPr>
          </a:p>
        </p:txBody>
      </p:sp>
      <p:sp>
        <p:nvSpPr>
          <p:cNvPr id="74756" name="Text Box 4"/>
          <p:cNvSpPr txBox="1"/>
          <p:nvPr/>
        </p:nvSpPr>
        <p:spPr>
          <a:xfrm>
            <a:off x="1270000" y="3433763"/>
            <a:ext cx="6302375" cy="701675"/>
          </a:xfrm>
          <a:prstGeom prst="rect">
            <a:avLst/>
          </a:prstGeom>
          <a:noFill/>
          <a:ln w="9525">
            <a:noFill/>
          </a:ln>
        </p:spPr>
        <p:txBody>
          <a:bodyPr wrap="none">
            <a:spAutoFit/>
          </a:bodyPr>
          <a:p>
            <a:r>
              <a:rPr lang="zh-CN" altLang="en-US" sz="4000" dirty="0">
                <a:solidFill>
                  <a:srgbClr val="0000FF"/>
                </a:solidFill>
                <a:latin typeface="黑体" panose="02010609060101010101" pitchFamily="49" charset="-122"/>
                <a:ea typeface="黑体" panose="02010609060101010101" pitchFamily="49" charset="-122"/>
              </a:rPr>
              <a:t>霜天 、 寥廓 、 苍茫大地</a:t>
            </a:r>
            <a:endParaRPr lang="zh-CN" altLang="en-US" sz="4000" dirty="0">
              <a:solidFill>
                <a:srgbClr val="0000FF"/>
              </a:solidFill>
              <a:latin typeface="黑体" panose="02010609060101010101" pitchFamily="49" charset="-122"/>
              <a:ea typeface="黑体" panose="02010609060101010101" pitchFamily="49" charset="-122"/>
            </a:endParaRPr>
          </a:p>
        </p:txBody>
      </p:sp>
      <p:sp>
        <p:nvSpPr>
          <p:cNvPr id="74757" name="Text Box 5"/>
          <p:cNvSpPr txBox="1"/>
          <p:nvPr/>
        </p:nvSpPr>
        <p:spPr>
          <a:xfrm>
            <a:off x="1143000" y="4403725"/>
            <a:ext cx="1304925" cy="762000"/>
          </a:xfrm>
          <a:prstGeom prst="rect">
            <a:avLst/>
          </a:prstGeom>
          <a:noFill/>
          <a:ln w="9525">
            <a:noFill/>
          </a:ln>
        </p:spPr>
        <p:txBody>
          <a:bodyPr wrap="none">
            <a:spAutoFit/>
          </a:bodyPr>
          <a:p>
            <a:r>
              <a:rPr lang="zh-CN" altLang="en-US" sz="4400" dirty="0">
                <a:solidFill>
                  <a:srgbClr val="FF3300"/>
                </a:solidFill>
                <a:latin typeface="黑体" panose="02010609060101010101" pitchFamily="49" charset="-122"/>
                <a:ea typeface="黑体" panose="02010609060101010101" pitchFamily="49" charset="-122"/>
              </a:rPr>
              <a:t>意境</a:t>
            </a:r>
            <a:endParaRPr lang="zh-CN" altLang="en-US" sz="4400" dirty="0">
              <a:solidFill>
                <a:srgbClr val="FF3300"/>
              </a:solidFill>
              <a:latin typeface="黑体" panose="02010609060101010101" pitchFamily="49" charset="-122"/>
              <a:ea typeface="黑体" panose="02010609060101010101" pitchFamily="49" charset="-122"/>
            </a:endParaRPr>
          </a:p>
        </p:txBody>
      </p:sp>
      <p:sp>
        <p:nvSpPr>
          <p:cNvPr id="74758" name="Text Box 6"/>
          <p:cNvSpPr txBox="1"/>
          <p:nvPr/>
        </p:nvSpPr>
        <p:spPr>
          <a:xfrm>
            <a:off x="2438400" y="4419600"/>
            <a:ext cx="2219325" cy="701675"/>
          </a:xfrm>
          <a:prstGeom prst="rect">
            <a:avLst/>
          </a:prstGeom>
          <a:noFill/>
          <a:ln w="9525">
            <a:noFill/>
          </a:ln>
        </p:spPr>
        <p:txBody>
          <a:bodyPr wrap="none">
            <a:spAutoFit/>
          </a:bodyPr>
          <a:p>
            <a:r>
              <a:rPr lang="en-US" altLang="zh-CN" sz="4000" dirty="0">
                <a:solidFill>
                  <a:srgbClr val="7905C1"/>
                </a:solidFill>
                <a:latin typeface="Times New Roman" panose="02020603050405020304" charset="0"/>
                <a:ea typeface="黑体" panose="02010609060101010101" pitchFamily="49" charset="-122"/>
              </a:rPr>
              <a:t>——</a:t>
            </a:r>
            <a:r>
              <a:rPr lang="zh-CN" altLang="en-US" sz="4000" dirty="0">
                <a:solidFill>
                  <a:srgbClr val="7905C1"/>
                </a:solidFill>
                <a:latin typeface="黑体" panose="02010609060101010101" pitchFamily="49" charset="-122"/>
                <a:ea typeface="黑体" panose="02010609060101010101" pitchFamily="49" charset="-122"/>
              </a:rPr>
              <a:t>壮阔</a:t>
            </a:r>
            <a:endParaRPr lang="zh-CN" altLang="en-US" sz="4000" dirty="0">
              <a:solidFill>
                <a:srgbClr val="7905C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74754">
                                            <p:txEl>
                                              <p:charRg st="0" end="4"/>
                                            </p:txEl>
                                          </p:spTgt>
                                        </p:tgtEl>
                                        <p:attrNameLst>
                                          <p:attrName>style.visibility</p:attrName>
                                        </p:attrNameLst>
                                      </p:cBhvr>
                                      <p:to>
                                        <p:strVal val="visible"/>
                                      </p:to>
                                    </p:set>
                                    <p:anim calcmode="lin" valueType="num">
                                      <p:cBhvr additive="base">
                                        <p:cTn id="7" dur="300" fill="hold"/>
                                        <p:tgtEl>
                                          <p:spTgt spid="74754">
                                            <p:txEl>
                                              <p:charRg st="0" end="4"/>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74754">
                                            <p:txEl>
                                              <p:charRg st="0" end="4"/>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74755">
                                            <p:txEl>
                                              <p:charRg st="0" end="23"/>
                                            </p:txEl>
                                          </p:spTgt>
                                        </p:tgtEl>
                                        <p:attrNameLst>
                                          <p:attrName>style.visibility</p:attrName>
                                        </p:attrNameLst>
                                      </p:cBhvr>
                                      <p:to>
                                        <p:strVal val="visible"/>
                                      </p:to>
                                    </p:set>
                                    <p:anim calcmode="lin" valueType="num">
                                      <p:cBhvr additive="base">
                                        <p:cTn id="13" dur="300" fill="hold"/>
                                        <p:tgtEl>
                                          <p:spTgt spid="74755">
                                            <p:txEl>
                                              <p:charRg st="0" end="23"/>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74755">
                                            <p:txEl>
                                              <p:charRg st="0" end="2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74756">
                                            <p:txEl>
                                              <p:charRg st="0" end="15"/>
                                            </p:txEl>
                                          </p:spTgt>
                                        </p:tgtEl>
                                        <p:attrNameLst>
                                          <p:attrName>style.visibility</p:attrName>
                                        </p:attrNameLst>
                                      </p:cBhvr>
                                      <p:to>
                                        <p:strVal val="visible"/>
                                      </p:to>
                                    </p:set>
                                    <p:anim calcmode="lin" valueType="num">
                                      <p:cBhvr additive="base">
                                        <p:cTn id="19" dur="300" fill="hold"/>
                                        <p:tgtEl>
                                          <p:spTgt spid="74756">
                                            <p:txEl>
                                              <p:charRg st="0" end="15"/>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74756">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74757">
                                            <p:txEl>
                                              <p:charRg st="0" end="3"/>
                                            </p:txEl>
                                          </p:spTgt>
                                        </p:tgtEl>
                                        <p:attrNameLst>
                                          <p:attrName>style.visibility</p:attrName>
                                        </p:attrNameLst>
                                      </p:cBhvr>
                                      <p:to>
                                        <p:strVal val="visible"/>
                                      </p:to>
                                    </p:set>
                                    <p:animEffect transition="in" filter="barn(outVertical)">
                                      <p:cBhvr>
                                        <p:cTn id="25" dur="500"/>
                                        <p:tgtEl>
                                          <p:spTgt spid="74757">
                                            <p:txEl>
                                              <p:charRg st="0"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74758">
                                            <p:txEl>
                                              <p:charRg st="0" end="5"/>
                                            </p:txEl>
                                          </p:spTgt>
                                        </p:tgtEl>
                                        <p:attrNameLst>
                                          <p:attrName>style.visibility</p:attrName>
                                        </p:attrNameLst>
                                      </p:cBhvr>
                                      <p:to>
                                        <p:strVal val="visible"/>
                                      </p:to>
                                    </p:set>
                                    <p:animEffect transition="in" filter="barn(outVertical)">
                                      <p:cBhvr>
                                        <p:cTn id="30" dur="500"/>
                                        <p:tgtEl>
                                          <p:spTgt spid="74758">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P spid="74755" grpId="0" build="p"/>
      <p:bldP spid="74756" grpId="0" build="p"/>
      <p:bldP spid="74757" grpId="0" build="p"/>
      <p:bldP spid="7475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2" descr="E:\李秀飞\李秀飞课件\图片\图片1.jpg"/>
          <p:cNvPicPr>
            <a:picLocks noChangeAspect="1"/>
          </p:cNvPicPr>
          <p:nvPr/>
        </p:nvPicPr>
        <p:blipFill>
          <a:blip r:embed="rId1"/>
          <a:stretch>
            <a:fillRect/>
          </a:stretch>
        </p:blipFill>
        <p:spPr>
          <a:xfrm>
            <a:off x="0" y="0"/>
            <a:ext cx="9144000" cy="6805613"/>
          </a:xfrm>
          <a:prstGeom prst="rect">
            <a:avLst/>
          </a:prstGeom>
          <a:noFill/>
          <a:ln w="9525">
            <a:noFill/>
          </a:ln>
        </p:spPr>
      </p:pic>
      <p:sp>
        <p:nvSpPr>
          <p:cNvPr id="59395" name="Text Box 4"/>
          <p:cNvSpPr txBox="1"/>
          <p:nvPr/>
        </p:nvSpPr>
        <p:spPr>
          <a:xfrm>
            <a:off x="1752600" y="2133600"/>
            <a:ext cx="5410200" cy="762000"/>
          </a:xfrm>
          <a:prstGeom prst="rect">
            <a:avLst/>
          </a:prstGeom>
          <a:noFill/>
          <a:ln w="12700">
            <a:noFill/>
          </a:ln>
        </p:spPr>
        <p:txBody>
          <a:bodyPr>
            <a:spAutoFit/>
          </a:bodyPr>
          <a:p>
            <a:r>
              <a:rPr lang="zh-CN" altLang="en-US" sz="4400" dirty="0">
                <a:solidFill>
                  <a:schemeClr val="accent2"/>
                </a:solidFill>
                <a:latin typeface="Times New Roman" panose="02020603050405020304" charset="0"/>
              </a:rPr>
              <a:t>一、整体感知全词</a:t>
            </a:r>
            <a:endParaRPr lang="zh-CN" altLang="en-US" sz="4400" dirty="0">
              <a:solidFill>
                <a:schemeClr val="accent2"/>
              </a:solidFill>
              <a:latin typeface="Times New Roman" panose="0202060305040502030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3"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8434" name="Text Box 2"/>
          <p:cNvSpPr txBox="1"/>
          <p:nvPr/>
        </p:nvSpPr>
        <p:spPr>
          <a:xfrm>
            <a:off x="762000" y="533400"/>
            <a:ext cx="7772400" cy="5035550"/>
          </a:xfrm>
          <a:prstGeom prst="rect">
            <a:avLst/>
          </a:prstGeom>
          <a:noFill/>
          <a:ln w="12700">
            <a:noFill/>
          </a:ln>
        </p:spPr>
        <p:txBody>
          <a:bodyPr>
            <a:spAutoFit/>
          </a:bodyPr>
          <a:p>
            <a:pPr marL="675005" indent="-675005" algn="l"/>
            <a:r>
              <a:rPr lang="zh-CN" altLang="en-US" dirty="0">
                <a:latin typeface="Times New Roman" panose="02020603050405020304" charset="0"/>
              </a:rPr>
              <a:t>思考以下问题：</a:t>
            </a:r>
            <a:endParaRPr lang="zh-CN" altLang="en-US" dirty="0">
              <a:latin typeface="Times New Roman" panose="02020603050405020304" charset="0"/>
            </a:endParaRPr>
          </a:p>
          <a:p>
            <a:pPr marL="675005" indent="-675005" algn="l"/>
            <a:r>
              <a:rPr lang="zh-CN" altLang="en-US" dirty="0">
                <a:latin typeface="Times New Roman" panose="02020603050405020304" charset="0"/>
              </a:rPr>
              <a:t>1、上片的开头三句交待了什么？ </a:t>
            </a:r>
            <a:endParaRPr lang="zh-CN" altLang="en-US" dirty="0">
              <a:latin typeface="Times New Roman" panose="02020603050405020304" charset="0"/>
            </a:endParaRPr>
          </a:p>
          <a:p>
            <a:pPr marL="675005" indent="-675005" algn="l"/>
            <a:r>
              <a:rPr lang="zh-CN" altLang="en-US" dirty="0">
                <a:latin typeface="Times New Roman" panose="02020603050405020304" charset="0"/>
              </a:rPr>
              <a:t>2、词的上片写了哪些意象（景物）？</a:t>
            </a:r>
            <a:r>
              <a:rPr lang="zh-CN" altLang="en-US" dirty="0">
                <a:latin typeface="Times New Roman" panose="02020603050405020304" charset="0"/>
                <a:hlinkClick r:id="" action="ppaction://noaction"/>
              </a:rPr>
              <a:t>      </a:t>
            </a:r>
            <a:endParaRPr lang="zh-CN" altLang="en-US" dirty="0">
              <a:latin typeface="Times New Roman" panose="02020603050405020304" charset="0"/>
            </a:endParaRPr>
          </a:p>
          <a:p>
            <a:pPr marL="675005" indent="-675005" algn="l"/>
            <a:r>
              <a:rPr lang="zh-CN" altLang="en-US" dirty="0">
                <a:latin typeface="Times New Roman" panose="02020603050405020304" charset="0"/>
              </a:rPr>
              <a:t>3、面对以上的景物，诗人发出了怎样的感慨？</a:t>
            </a:r>
            <a:r>
              <a:rPr lang="zh-CN" altLang="en-US" dirty="0">
                <a:latin typeface="Times New Roman" panose="02020603050405020304" charset="0"/>
                <a:hlinkClick r:id="" action="ppaction://noaction"/>
              </a:rPr>
              <a:t>         </a:t>
            </a:r>
            <a:endParaRPr lang="zh-CN" altLang="en-US" dirty="0">
              <a:latin typeface="Times New Roman" panose="02020603050405020304" charset="0"/>
            </a:endParaRPr>
          </a:p>
          <a:p>
            <a:pPr marL="675005" indent="-675005" algn="l"/>
            <a:r>
              <a:rPr lang="zh-CN" altLang="en-US" dirty="0">
                <a:latin typeface="Times New Roman" panose="02020603050405020304" charset="0"/>
              </a:rPr>
              <a:t>4、诗人为什么要“问苍茫大地，谁主沉浮”？</a:t>
            </a:r>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4">
                                            <p:txEl>
                                              <p:charRg st="0" end="8"/>
                                            </p:txEl>
                                          </p:spTgt>
                                        </p:tgtEl>
                                        <p:attrNameLst>
                                          <p:attrName>style.visibility</p:attrName>
                                        </p:attrNameLst>
                                      </p:cBhvr>
                                      <p:to>
                                        <p:strVal val="visible"/>
                                      </p:to>
                                    </p:set>
                                    <p:animEffect transition="in" filter="dissolve">
                                      <p:cBhvr>
                                        <p:cTn id="7" dur="500"/>
                                        <p:tgtEl>
                                          <p:spTgt spid="18434">
                                            <p:txEl>
                                              <p:charRg st="0" end="8"/>
                                            </p:txEl>
                                          </p:spTgt>
                                        </p:tgtEl>
                                      </p:cBhvr>
                                    </p:animEffect>
                                  </p:childTnLst>
                                  <p:subTnLst>
                                    <p:animClr clrSpc="rgb" dir="cw">
                                      <p:cBhvr override="childStyle">
                                        <p:cTn dur="1" fill="hold" display="0" masterRel="nextClick" afterEffect="1"/>
                                        <p:tgtEl>
                                          <p:spTgt spid="18434">
                                            <p:txEl>
                                              <p:charRg st="0" end="8"/>
                                            </p:txEl>
                                          </p:spTgt>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4">
                                            <p:txEl>
                                              <p:charRg st="8" end="25"/>
                                            </p:txEl>
                                          </p:spTgt>
                                        </p:tgtEl>
                                        <p:attrNameLst>
                                          <p:attrName>style.visibility</p:attrName>
                                        </p:attrNameLst>
                                      </p:cBhvr>
                                      <p:to>
                                        <p:strVal val="visible"/>
                                      </p:to>
                                    </p:set>
                                    <p:animEffect transition="in" filter="dissolve">
                                      <p:cBhvr>
                                        <p:cTn id="12" dur="500"/>
                                        <p:tgtEl>
                                          <p:spTgt spid="18434">
                                            <p:txEl>
                                              <p:charRg st="8" end="25"/>
                                            </p:txEl>
                                          </p:spTgt>
                                        </p:tgtEl>
                                      </p:cBhvr>
                                    </p:animEffect>
                                  </p:childTnLst>
                                  <p:subTnLst>
                                    <p:animClr clrSpc="rgb" dir="cw">
                                      <p:cBhvr override="childStyle">
                                        <p:cTn dur="1" fill="hold" display="0" masterRel="nextClick" afterEffect="1"/>
                                        <p:tgtEl>
                                          <p:spTgt spid="18434">
                                            <p:txEl>
                                              <p:charRg st="8" end="25"/>
                                            </p:txEl>
                                          </p:spTgt>
                                        </p:tgtEl>
                                        <p:attrNameLst>
                                          <p:attrName>ppt_c</p:attrName>
                                        </p:attrNameLst>
                                      </p:cBhvr>
                                      <p:to>
                                        <a:srgbClr val="00000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4">
                                            <p:txEl>
                                              <p:charRg st="25" end="49"/>
                                            </p:txEl>
                                          </p:spTgt>
                                        </p:tgtEl>
                                        <p:attrNameLst>
                                          <p:attrName>style.visibility</p:attrName>
                                        </p:attrNameLst>
                                      </p:cBhvr>
                                      <p:to>
                                        <p:strVal val="visible"/>
                                      </p:to>
                                    </p:set>
                                    <p:animEffect transition="in" filter="dissolve">
                                      <p:cBhvr>
                                        <p:cTn id="17" dur="500"/>
                                        <p:tgtEl>
                                          <p:spTgt spid="18434">
                                            <p:txEl>
                                              <p:charRg st="25" end="49"/>
                                            </p:txEl>
                                          </p:spTgt>
                                        </p:tgtEl>
                                      </p:cBhvr>
                                    </p:animEffect>
                                  </p:childTnLst>
                                  <p:subTnLst>
                                    <p:animClr clrSpc="rgb" dir="cw">
                                      <p:cBhvr override="childStyle">
                                        <p:cTn dur="1" fill="hold" display="0" masterRel="nextClick" afterEffect="1"/>
                                        <p:tgtEl>
                                          <p:spTgt spid="18434">
                                            <p:txEl>
                                              <p:charRg st="25" end="49"/>
                                            </p:txEl>
                                          </p:spTgt>
                                        </p:tgtEl>
                                        <p:attrNameLst>
                                          <p:attrName>ppt_c</p:attrName>
                                        </p:attrNameLst>
                                      </p:cBhvr>
                                      <p:to>
                                        <a:srgbClr val="00000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4">
                                            <p:txEl>
                                              <p:charRg st="49" end="80"/>
                                            </p:txEl>
                                          </p:spTgt>
                                        </p:tgtEl>
                                        <p:attrNameLst>
                                          <p:attrName>style.visibility</p:attrName>
                                        </p:attrNameLst>
                                      </p:cBhvr>
                                      <p:to>
                                        <p:strVal val="visible"/>
                                      </p:to>
                                    </p:set>
                                    <p:animEffect transition="in" filter="dissolve">
                                      <p:cBhvr>
                                        <p:cTn id="22" dur="500"/>
                                        <p:tgtEl>
                                          <p:spTgt spid="18434">
                                            <p:txEl>
                                              <p:charRg st="49" end="80"/>
                                            </p:txEl>
                                          </p:spTgt>
                                        </p:tgtEl>
                                      </p:cBhvr>
                                    </p:animEffect>
                                  </p:childTnLst>
                                  <p:subTnLst>
                                    <p:animClr clrSpc="rgb" dir="cw">
                                      <p:cBhvr override="childStyle">
                                        <p:cTn dur="1" fill="hold" display="0" masterRel="nextClick" afterEffect="1"/>
                                        <p:tgtEl>
                                          <p:spTgt spid="18434">
                                            <p:txEl>
                                              <p:charRg st="49" end="80"/>
                                            </p:txEl>
                                          </p:spTgt>
                                        </p:tgtEl>
                                        <p:attrNameLst>
                                          <p:attrName>ppt_c</p:attrName>
                                        </p:attrNameLst>
                                      </p:cBhvr>
                                      <p:to>
                                        <a:srgbClr val="000000"/>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4">
                                            <p:txEl>
                                              <p:charRg st="80" end="102"/>
                                            </p:txEl>
                                          </p:spTgt>
                                        </p:tgtEl>
                                        <p:attrNameLst>
                                          <p:attrName>style.visibility</p:attrName>
                                        </p:attrNameLst>
                                      </p:cBhvr>
                                      <p:to>
                                        <p:strVal val="visible"/>
                                      </p:to>
                                    </p:set>
                                    <p:animEffect transition="in" filter="dissolve">
                                      <p:cBhvr>
                                        <p:cTn id="27" dur="500"/>
                                        <p:tgtEl>
                                          <p:spTgt spid="18434">
                                            <p:txEl>
                                              <p:charRg st="80" end="102"/>
                                            </p:txEl>
                                          </p:spTgt>
                                        </p:tgtEl>
                                      </p:cBhvr>
                                    </p:animEffect>
                                  </p:childTnLst>
                                  <p:subTnLst>
                                    <p:animClr clrSpc="rgb" dir="cw">
                                      <p:cBhvr override="childStyle">
                                        <p:cTn dur="1" fill="hold" display="0" masterRel="nextClick" afterEffect="1"/>
                                        <p:tgtEl>
                                          <p:spTgt spid="18434">
                                            <p:txEl>
                                              <p:charRg st="80" end="102"/>
                                            </p:txEl>
                                          </p:spTgt>
                                        </p:tgtEl>
                                        <p:attrNameLst>
                                          <p:attrName>ppt_c</p:attrName>
                                        </p:attrNameLst>
                                      </p:cBhvr>
                                      <p:to>
                                        <a:srgbClr val="0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2"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1443" name="Text Box 3"/>
          <p:cNvSpPr txBox="1"/>
          <p:nvPr/>
        </p:nvSpPr>
        <p:spPr>
          <a:xfrm>
            <a:off x="3048000" y="2209800"/>
            <a:ext cx="2438400" cy="2289175"/>
          </a:xfrm>
          <a:prstGeom prst="rect">
            <a:avLst/>
          </a:prstGeom>
          <a:noFill/>
          <a:ln w="12700">
            <a:noFill/>
          </a:ln>
        </p:spPr>
        <p:txBody>
          <a:bodyPr>
            <a:spAutoFit/>
          </a:bodyPr>
          <a:p>
            <a:r>
              <a:rPr lang="zh-CN" altLang="en-US" dirty="0">
                <a:solidFill>
                  <a:srgbClr val="CC3300"/>
                </a:solidFill>
                <a:latin typeface="Times New Roman" panose="02020603050405020304" charset="0"/>
                <a:ea typeface="楷体_GB2312" pitchFamily="49" charset="-122"/>
              </a:rPr>
              <a:t>独立寒秋，</a:t>
            </a:r>
            <a:endParaRPr lang="zh-CN" altLang="en-US" dirty="0">
              <a:solidFill>
                <a:srgbClr val="CC3300"/>
              </a:solidFill>
              <a:latin typeface="Times New Roman" panose="02020603050405020304" charset="0"/>
              <a:ea typeface="楷体_GB2312" pitchFamily="49" charset="-122"/>
            </a:endParaRPr>
          </a:p>
          <a:p>
            <a:r>
              <a:rPr lang="zh-CN" altLang="en-US" dirty="0">
                <a:solidFill>
                  <a:srgbClr val="CC3300"/>
                </a:solidFill>
                <a:latin typeface="Times New Roman" panose="02020603050405020304" charset="0"/>
                <a:ea typeface="楷体_GB2312" pitchFamily="49" charset="-122"/>
              </a:rPr>
              <a:t>湘江北去，</a:t>
            </a:r>
            <a:endParaRPr lang="zh-CN" altLang="en-US" dirty="0">
              <a:solidFill>
                <a:srgbClr val="CC3300"/>
              </a:solidFill>
              <a:latin typeface="Times New Roman" panose="02020603050405020304" charset="0"/>
              <a:ea typeface="楷体_GB2312" pitchFamily="49" charset="-122"/>
            </a:endParaRPr>
          </a:p>
          <a:p>
            <a:r>
              <a:rPr lang="zh-CN" altLang="en-US" dirty="0">
                <a:solidFill>
                  <a:srgbClr val="CC3300"/>
                </a:solidFill>
                <a:latin typeface="Times New Roman" panose="02020603050405020304" charset="0"/>
                <a:ea typeface="楷体_GB2312" pitchFamily="49" charset="-122"/>
              </a:rPr>
              <a:t>橘子洲头。</a:t>
            </a:r>
            <a:endParaRPr lang="zh-CN" altLang="en-US" dirty="0">
              <a:solidFill>
                <a:srgbClr val="CC3300"/>
              </a:solidFill>
              <a:latin typeface="Times New Roman" panose="02020603050405020304" charset="0"/>
              <a:ea typeface="楷体_GB2312" pitchFamily="49" charset="-122"/>
            </a:endParaRPr>
          </a:p>
        </p:txBody>
      </p:sp>
      <p:sp>
        <p:nvSpPr>
          <p:cNvPr id="61444" name="AutoShape 4"/>
          <p:cNvSpPr/>
          <p:nvPr/>
        </p:nvSpPr>
        <p:spPr>
          <a:xfrm>
            <a:off x="2743200" y="2362200"/>
            <a:ext cx="228600" cy="2133600"/>
          </a:xfrm>
          <a:prstGeom prst="leftBrace">
            <a:avLst>
              <a:gd name="adj1" fmla="val 77777"/>
              <a:gd name="adj2" fmla="val 50000"/>
            </a:avLst>
          </a:prstGeom>
          <a:noFill/>
          <a:ln w="12700" cap="flat" cmpd="sng">
            <a:solidFill>
              <a:schemeClr val="tx1"/>
            </a:solidFill>
            <a:prstDash val="solid"/>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61445" name="Text Box 5"/>
          <p:cNvSpPr txBox="1"/>
          <p:nvPr/>
        </p:nvSpPr>
        <p:spPr>
          <a:xfrm>
            <a:off x="1371600" y="3124200"/>
            <a:ext cx="1219200" cy="641350"/>
          </a:xfrm>
          <a:prstGeom prst="rect">
            <a:avLst/>
          </a:prstGeom>
          <a:noFill/>
          <a:ln w="12700">
            <a:noFill/>
          </a:ln>
        </p:spPr>
        <p:txBody>
          <a:bodyPr>
            <a:spAutoFit/>
          </a:bodyPr>
          <a:p>
            <a:r>
              <a:rPr lang="zh-CN" altLang="en-US" dirty="0">
                <a:solidFill>
                  <a:srgbClr val="CC3300"/>
                </a:solidFill>
                <a:latin typeface="Times New Roman" panose="02020603050405020304" charset="0"/>
              </a:rPr>
              <a:t>起句</a:t>
            </a:r>
            <a:endParaRPr lang="zh-CN" altLang="en-US" dirty="0">
              <a:solidFill>
                <a:srgbClr val="CC3300"/>
              </a:solidFill>
              <a:latin typeface="Times New Roman" panose="02020603050405020304" charset="0"/>
            </a:endParaRPr>
          </a:p>
        </p:txBody>
      </p:sp>
      <p:sp>
        <p:nvSpPr>
          <p:cNvPr id="61446" name="Text Box 6"/>
          <p:cNvSpPr txBox="1"/>
          <p:nvPr/>
        </p:nvSpPr>
        <p:spPr>
          <a:xfrm>
            <a:off x="1066800" y="914400"/>
            <a:ext cx="5943600" cy="641350"/>
          </a:xfrm>
          <a:prstGeom prst="rect">
            <a:avLst/>
          </a:prstGeom>
          <a:noFill/>
          <a:ln w="12700">
            <a:noFill/>
          </a:ln>
        </p:spPr>
        <p:txBody>
          <a:bodyPr>
            <a:spAutoFit/>
          </a:bodyPr>
          <a:p>
            <a:r>
              <a:rPr lang="zh-CN" altLang="en-US" dirty="0">
                <a:latin typeface="Times New Roman" panose="02020603050405020304" charset="0"/>
              </a:rPr>
              <a:t>1、词的开头三句交待了什么？</a:t>
            </a:r>
            <a:endParaRPr lang="zh-CN" altLang="en-US" dirty="0">
              <a:latin typeface="Times New Roman" panose="02020603050405020304" charset="0"/>
            </a:endParaRPr>
          </a:p>
        </p:txBody>
      </p:sp>
      <p:sp>
        <p:nvSpPr>
          <p:cNvPr id="93191" name="Text Box 7"/>
          <p:cNvSpPr txBox="1"/>
          <p:nvPr/>
        </p:nvSpPr>
        <p:spPr>
          <a:xfrm>
            <a:off x="838200" y="5257800"/>
            <a:ext cx="2286000" cy="641350"/>
          </a:xfrm>
          <a:prstGeom prst="rect">
            <a:avLst/>
          </a:prstGeom>
          <a:noFill/>
          <a:ln w="12700">
            <a:noFill/>
          </a:ln>
        </p:spPr>
        <p:txBody>
          <a:bodyPr>
            <a:spAutoFit/>
          </a:bodyPr>
          <a:p>
            <a:r>
              <a:rPr lang="zh-CN" altLang="en-US" dirty="0">
                <a:solidFill>
                  <a:srgbClr val="CC3300"/>
                </a:solidFill>
                <a:latin typeface="Times New Roman" panose="02020603050405020304" charset="0"/>
              </a:rPr>
              <a:t>人物:诗人</a:t>
            </a:r>
            <a:endParaRPr lang="en-US" altLang="zh-CN" dirty="0">
              <a:solidFill>
                <a:srgbClr val="CC3300"/>
              </a:solidFill>
              <a:latin typeface="Times New Roman" panose="02020603050405020304" charset="0"/>
            </a:endParaRPr>
          </a:p>
        </p:txBody>
      </p:sp>
      <p:sp>
        <p:nvSpPr>
          <p:cNvPr id="93192" name="Text Box 8"/>
          <p:cNvSpPr txBox="1"/>
          <p:nvPr/>
        </p:nvSpPr>
        <p:spPr>
          <a:xfrm>
            <a:off x="5486400" y="5257800"/>
            <a:ext cx="3200400" cy="641350"/>
          </a:xfrm>
          <a:prstGeom prst="rect">
            <a:avLst/>
          </a:prstGeom>
          <a:noFill/>
          <a:ln w="12700">
            <a:noFill/>
          </a:ln>
        </p:spPr>
        <p:txBody>
          <a:bodyPr>
            <a:spAutoFit/>
          </a:bodyPr>
          <a:p>
            <a:r>
              <a:rPr lang="zh-CN" altLang="en-US" dirty="0">
                <a:solidFill>
                  <a:srgbClr val="CC3300"/>
                </a:solidFill>
                <a:latin typeface="Times New Roman" panose="02020603050405020304" charset="0"/>
              </a:rPr>
              <a:t>地点:橘子洲</a:t>
            </a:r>
            <a:endParaRPr lang="zh-CN" altLang="en-US" dirty="0">
              <a:solidFill>
                <a:srgbClr val="CC3300"/>
              </a:solidFill>
              <a:latin typeface="Times New Roman" panose="02020603050405020304" charset="0"/>
            </a:endParaRPr>
          </a:p>
        </p:txBody>
      </p:sp>
      <p:sp>
        <p:nvSpPr>
          <p:cNvPr id="93193" name="Text Box 9"/>
          <p:cNvSpPr txBox="1"/>
          <p:nvPr/>
        </p:nvSpPr>
        <p:spPr>
          <a:xfrm>
            <a:off x="3200400" y="5257800"/>
            <a:ext cx="2286000" cy="641350"/>
          </a:xfrm>
          <a:prstGeom prst="rect">
            <a:avLst/>
          </a:prstGeom>
          <a:noFill/>
          <a:ln w="12700">
            <a:noFill/>
          </a:ln>
        </p:spPr>
        <p:txBody>
          <a:bodyPr>
            <a:spAutoFit/>
          </a:bodyPr>
          <a:p>
            <a:r>
              <a:rPr lang="zh-CN" altLang="en-US" dirty="0">
                <a:solidFill>
                  <a:srgbClr val="CC3300"/>
                </a:solidFill>
                <a:latin typeface="Times New Roman" panose="02020603050405020304" charset="0"/>
              </a:rPr>
              <a:t>时令:深秋</a:t>
            </a:r>
            <a:endParaRPr lang="zh-CN" altLang="en-US" dirty="0">
              <a:solidFill>
                <a:srgbClr val="CC33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91">
                                            <p:txEl>
                                              <p:charRg st="0" end="6"/>
                                            </p:txEl>
                                          </p:spTgt>
                                        </p:tgtEl>
                                        <p:attrNameLst>
                                          <p:attrName>style.visibility</p:attrName>
                                        </p:attrNameLst>
                                      </p:cBhvr>
                                      <p:to>
                                        <p:strVal val="visible"/>
                                      </p:to>
                                    </p:set>
                                    <p:animEffect transition="in" filter="wipe(left)">
                                      <p:cBhvr>
                                        <p:cTn id="7" dur="500"/>
                                        <p:tgtEl>
                                          <p:spTgt spid="93191">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93">
                                            <p:txEl>
                                              <p:charRg st="0" end="6"/>
                                            </p:txEl>
                                          </p:spTgt>
                                        </p:tgtEl>
                                        <p:attrNameLst>
                                          <p:attrName>style.visibility</p:attrName>
                                        </p:attrNameLst>
                                      </p:cBhvr>
                                      <p:to>
                                        <p:strVal val="visible"/>
                                      </p:to>
                                    </p:set>
                                    <p:animEffect transition="in" filter="wipe(left)">
                                      <p:cBhvr>
                                        <p:cTn id="12" dur="500"/>
                                        <p:tgtEl>
                                          <p:spTgt spid="93193">
                                            <p:txEl>
                                              <p:charRg st="0"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92">
                                            <p:txEl>
                                              <p:charRg st="0" end="7"/>
                                            </p:txEl>
                                          </p:spTgt>
                                        </p:tgtEl>
                                        <p:attrNameLst>
                                          <p:attrName>style.visibility</p:attrName>
                                        </p:attrNameLst>
                                      </p:cBhvr>
                                      <p:to>
                                        <p:strVal val="visible"/>
                                      </p:to>
                                    </p:set>
                                    <p:animEffect transition="in" filter="wipe(left)">
                                      <p:cBhvr>
                                        <p:cTn id="17" dur="500"/>
                                        <p:tgtEl>
                                          <p:spTgt spid="93192">
                                            <p:txEl>
                                              <p:charRg st="0"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build="p"/>
      <p:bldP spid="93192" grpId="0" build="p"/>
      <p:bldP spid="9319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2050"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2467" name="Text Box 2051"/>
          <p:cNvSpPr txBox="1"/>
          <p:nvPr/>
        </p:nvSpPr>
        <p:spPr>
          <a:xfrm>
            <a:off x="1447800" y="1295400"/>
            <a:ext cx="4191000" cy="4970463"/>
          </a:xfrm>
          <a:prstGeom prst="rect">
            <a:avLst/>
          </a:prstGeom>
          <a:noFill/>
          <a:ln w="12700">
            <a:noFill/>
          </a:ln>
        </p:spPr>
        <p:txBody>
          <a:bodyPr>
            <a:spAutoFit/>
          </a:bodyPr>
          <a:p>
            <a:pPr algn="l"/>
            <a:r>
              <a:rPr lang="zh-CN" altLang="en-US" sz="3200" dirty="0">
                <a:solidFill>
                  <a:srgbClr val="336600"/>
                </a:solidFill>
                <a:latin typeface="Times New Roman" panose="02020603050405020304" charset="0"/>
              </a:rPr>
              <a:t>看万山红遍，</a:t>
            </a:r>
            <a:endParaRPr lang="zh-CN" altLang="en-US" sz="3200" dirty="0">
              <a:solidFill>
                <a:srgbClr val="336600"/>
              </a:solidFill>
              <a:latin typeface="Times New Roman" panose="02020603050405020304" charset="0"/>
            </a:endParaRPr>
          </a:p>
          <a:p>
            <a:pPr algn="l"/>
            <a:r>
              <a:rPr lang="zh-CN" altLang="en-US" sz="3200" dirty="0">
                <a:solidFill>
                  <a:srgbClr val="336600"/>
                </a:solidFill>
                <a:latin typeface="Times New Roman" panose="02020603050405020304" charset="0"/>
              </a:rPr>
              <a:t>    层林尽染；</a:t>
            </a:r>
            <a:endParaRPr lang="zh-CN" altLang="en-US" sz="3200" dirty="0">
              <a:solidFill>
                <a:srgbClr val="336600"/>
              </a:solidFill>
              <a:latin typeface="Times New Roman" panose="02020603050405020304" charset="0"/>
            </a:endParaRPr>
          </a:p>
          <a:p>
            <a:pPr algn="l"/>
            <a:r>
              <a:rPr lang="zh-CN" altLang="en-US" sz="3200" dirty="0">
                <a:solidFill>
                  <a:srgbClr val="336600"/>
                </a:solidFill>
                <a:latin typeface="Times New Roman" panose="02020603050405020304" charset="0"/>
              </a:rPr>
              <a:t>    漫江碧透，</a:t>
            </a:r>
            <a:endParaRPr lang="zh-CN" altLang="en-US" sz="3200" dirty="0">
              <a:solidFill>
                <a:srgbClr val="336600"/>
              </a:solidFill>
              <a:latin typeface="Times New Roman" panose="02020603050405020304" charset="0"/>
            </a:endParaRPr>
          </a:p>
          <a:p>
            <a:pPr algn="l"/>
            <a:r>
              <a:rPr lang="zh-CN" altLang="en-US" sz="3200" dirty="0">
                <a:solidFill>
                  <a:srgbClr val="336600"/>
                </a:solidFill>
                <a:latin typeface="Times New Roman" panose="02020603050405020304" charset="0"/>
              </a:rPr>
              <a:t>    百舸争流。</a:t>
            </a:r>
            <a:endParaRPr lang="zh-CN" altLang="en-US" sz="3200" dirty="0">
              <a:solidFill>
                <a:srgbClr val="336600"/>
              </a:solidFill>
              <a:latin typeface="Times New Roman" panose="02020603050405020304" charset="0"/>
            </a:endParaRPr>
          </a:p>
          <a:p>
            <a:pPr algn="l"/>
            <a:r>
              <a:rPr lang="zh-CN" altLang="en-US" sz="3200" dirty="0">
                <a:solidFill>
                  <a:srgbClr val="336600"/>
                </a:solidFill>
                <a:latin typeface="Times New Roman" panose="02020603050405020304" charset="0"/>
              </a:rPr>
              <a:t>    鹰击长空，</a:t>
            </a:r>
            <a:endParaRPr lang="zh-CN" altLang="en-US" sz="3200" dirty="0">
              <a:solidFill>
                <a:srgbClr val="336600"/>
              </a:solidFill>
              <a:latin typeface="Times New Roman" panose="02020603050405020304" charset="0"/>
            </a:endParaRPr>
          </a:p>
          <a:p>
            <a:pPr algn="l"/>
            <a:r>
              <a:rPr lang="zh-CN" altLang="en-US" sz="3200" dirty="0">
                <a:solidFill>
                  <a:srgbClr val="336600"/>
                </a:solidFill>
                <a:latin typeface="Times New Roman" panose="02020603050405020304" charset="0"/>
              </a:rPr>
              <a:t>    鱼翔浅底，</a:t>
            </a:r>
            <a:endParaRPr lang="zh-CN" altLang="en-US" sz="3200" dirty="0">
              <a:solidFill>
                <a:srgbClr val="336600"/>
              </a:solidFill>
              <a:latin typeface="Times New Roman" panose="02020603050405020304" charset="0"/>
            </a:endParaRPr>
          </a:p>
          <a:p>
            <a:pPr algn="l"/>
            <a:r>
              <a:rPr lang="zh-CN" altLang="en-US" sz="3200" dirty="0">
                <a:solidFill>
                  <a:srgbClr val="336600"/>
                </a:solidFill>
                <a:latin typeface="Times New Roman" panose="02020603050405020304" charset="0"/>
              </a:rPr>
              <a:t>    万类霜天竞自由。</a:t>
            </a:r>
            <a:endParaRPr lang="zh-CN" altLang="en-US" sz="3200" dirty="0">
              <a:solidFill>
                <a:srgbClr val="336600"/>
              </a:solidFill>
              <a:latin typeface="Times New Roman" panose="02020603050405020304" charset="0"/>
            </a:endParaRPr>
          </a:p>
        </p:txBody>
      </p:sp>
      <p:sp>
        <p:nvSpPr>
          <p:cNvPr id="62468" name="Text Box 2052"/>
          <p:cNvSpPr txBox="1"/>
          <p:nvPr/>
        </p:nvSpPr>
        <p:spPr>
          <a:xfrm>
            <a:off x="533400" y="304800"/>
            <a:ext cx="8077200" cy="641350"/>
          </a:xfrm>
          <a:prstGeom prst="rect">
            <a:avLst/>
          </a:prstGeom>
          <a:noFill/>
          <a:ln w="12700">
            <a:noFill/>
          </a:ln>
        </p:spPr>
        <p:txBody>
          <a:bodyPr>
            <a:spAutoFit/>
          </a:bodyPr>
          <a:p>
            <a:r>
              <a:rPr lang="zh-CN" altLang="en-US" dirty="0">
                <a:latin typeface="Times New Roman" panose="02020603050405020304" charset="0"/>
              </a:rPr>
              <a:t>2、词的上片写了哪些意象（景物）？</a:t>
            </a:r>
            <a:endParaRPr lang="zh-CN" altLang="en-US" dirty="0">
              <a:latin typeface="Times New Roman" panose="02020603050405020304" charset="0"/>
            </a:endParaRPr>
          </a:p>
        </p:txBody>
      </p:sp>
      <p:sp>
        <p:nvSpPr>
          <p:cNvPr id="62469" name="AutoShape 2053"/>
          <p:cNvSpPr/>
          <p:nvPr/>
        </p:nvSpPr>
        <p:spPr>
          <a:xfrm>
            <a:off x="1219200" y="1600200"/>
            <a:ext cx="228600" cy="4419600"/>
          </a:xfrm>
          <a:prstGeom prst="leftBracket">
            <a:avLst>
              <a:gd name="adj" fmla="val 161111"/>
            </a:avLst>
          </a:prstGeom>
          <a:noFill/>
          <a:ln w="12700" cap="flat" cmpd="sng">
            <a:solidFill>
              <a:schemeClr val="tx1"/>
            </a:solidFill>
            <a:prstDash val="solid"/>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94214" name="Text Box 2054"/>
          <p:cNvSpPr txBox="1"/>
          <p:nvPr/>
        </p:nvSpPr>
        <p:spPr>
          <a:xfrm>
            <a:off x="4876800" y="1295400"/>
            <a:ext cx="1447800" cy="4970463"/>
          </a:xfrm>
          <a:prstGeom prst="rect">
            <a:avLst/>
          </a:prstGeom>
          <a:noFill/>
          <a:ln w="12700">
            <a:noFill/>
          </a:ln>
        </p:spPr>
        <p:txBody>
          <a:bodyPr>
            <a:spAutoFit/>
          </a:bodyPr>
          <a:p>
            <a:r>
              <a:rPr lang="zh-CN" altLang="en-US" sz="3200" dirty="0">
                <a:solidFill>
                  <a:schemeClr val="accent2"/>
                </a:solidFill>
                <a:latin typeface="Times New Roman" panose="02020603050405020304" charset="0"/>
              </a:rPr>
              <a:t>山</a:t>
            </a:r>
            <a:endParaRPr lang="zh-CN" altLang="en-US" sz="3200" dirty="0">
              <a:solidFill>
                <a:schemeClr val="accent2"/>
              </a:solidFill>
              <a:latin typeface="Times New Roman" panose="02020603050405020304" charset="0"/>
            </a:endParaRPr>
          </a:p>
          <a:p>
            <a:r>
              <a:rPr lang="zh-CN" altLang="en-US" sz="3200" dirty="0">
                <a:solidFill>
                  <a:schemeClr val="accent2"/>
                </a:solidFill>
                <a:latin typeface="Times New Roman" panose="02020603050405020304" charset="0"/>
              </a:rPr>
              <a:t>树</a:t>
            </a:r>
            <a:endParaRPr lang="zh-CN" altLang="en-US" sz="3200" dirty="0">
              <a:solidFill>
                <a:schemeClr val="accent2"/>
              </a:solidFill>
              <a:latin typeface="Times New Roman" panose="02020603050405020304" charset="0"/>
            </a:endParaRPr>
          </a:p>
          <a:p>
            <a:r>
              <a:rPr lang="zh-CN" altLang="en-US" sz="3200" dirty="0">
                <a:solidFill>
                  <a:schemeClr val="accent2"/>
                </a:solidFill>
                <a:latin typeface="Times New Roman" panose="02020603050405020304" charset="0"/>
              </a:rPr>
              <a:t>水</a:t>
            </a:r>
            <a:endParaRPr lang="zh-CN" altLang="en-US" sz="3200" dirty="0">
              <a:solidFill>
                <a:schemeClr val="accent2"/>
              </a:solidFill>
              <a:latin typeface="Times New Roman" panose="02020603050405020304" charset="0"/>
            </a:endParaRPr>
          </a:p>
          <a:p>
            <a:r>
              <a:rPr lang="zh-CN" altLang="en-US" sz="3200" dirty="0">
                <a:solidFill>
                  <a:schemeClr val="accent2"/>
                </a:solidFill>
                <a:latin typeface="Times New Roman" panose="02020603050405020304" charset="0"/>
              </a:rPr>
              <a:t>船</a:t>
            </a:r>
            <a:endParaRPr lang="zh-CN" altLang="en-US" sz="3200" dirty="0">
              <a:solidFill>
                <a:schemeClr val="accent2"/>
              </a:solidFill>
              <a:latin typeface="Times New Roman" panose="02020603050405020304" charset="0"/>
            </a:endParaRPr>
          </a:p>
          <a:p>
            <a:r>
              <a:rPr lang="zh-CN" altLang="en-US" sz="3200" dirty="0">
                <a:solidFill>
                  <a:schemeClr val="accent2"/>
                </a:solidFill>
                <a:latin typeface="Times New Roman" panose="02020603050405020304" charset="0"/>
              </a:rPr>
              <a:t>鹰</a:t>
            </a:r>
            <a:endParaRPr lang="zh-CN" altLang="en-US" sz="3200" dirty="0">
              <a:solidFill>
                <a:schemeClr val="accent2"/>
              </a:solidFill>
              <a:latin typeface="Times New Roman" panose="02020603050405020304" charset="0"/>
            </a:endParaRPr>
          </a:p>
          <a:p>
            <a:r>
              <a:rPr lang="zh-CN" altLang="en-US" sz="3200" dirty="0">
                <a:solidFill>
                  <a:schemeClr val="accent2"/>
                </a:solidFill>
                <a:latin typeface="Times New Roman" panose="02020603050405020304" charset="0"/>
              </a:rPr>
              <a:t>鱼</a:t>
            </a:r>
            <a:endParaRPr lang="zh-CN" altLang="en-US" sz="3200" dirty="0">
              <a:solidFill>
                <a:schemeClr val="accent2"/>
              </a:solidFill>
              <a:latin typeface="Times New Roman" panose="02020603050405020304" charset="0"/>
            </a:endParaRPr>
          </a:p>
          <a:p>
            <a:r>
              <a:rPr lang="zh-CN" altLang="en-US" sz="3200" dirty="0">
                <a:solidFill>
                  <a:schemeClr val="accent2"/>
                </a:solidFill>
                <a:latin typeface="Times New Roman" panose="02020603050405020304" charset="0"/>
              </a:rPr>
              <a:t>    万物</a:t>
            </a:r>
            <a:endParaRPr lang="zh-CN" altLang="en-US" sz="3200" dirty="0">
              <a:solidFill>
                <a:schemeClr val="accent2"/>
              </a:solidFill>
              <a:latin typeface="Times New Roman" panose="02020603050405020304" charset="0"/>
            </a:endParaRPr>
          </a:p>
        </p:txBody>
      </p:sp>
      <p:sp>
        <p:nvSpPr>
          <p:cNvPr id="94216" name="AutoShape 2056"/>
          <p:cNvSpPr/>
          <p:nvPr/>
        </p:nvSpPr>
        <p:spPr>
          <a:xfrm>
            <a:off x="6781800" y="1905000"/>
            <a:ext cx="990600" cy="3030538"/>
          </a:xfrm>
          <a:prstGeom prst="verticalScroll">
            <a:avLst>
              <a:gd name="adj" fmla="val 12500"/>
            </a:avLst>
          </a:prstGeom>
          <a:solidFill>
            <a:srgbClr val="CCFFFF"/>
          </a:solidFill>
          <a:ln w="12700" cap="flat" cmpd="sng">
            <a:solidFill>
              <a:srgbClr val="00CCFF"/>
            </a:solidFill>
            <a:prstDash val="solid"/>
            <a:headEnd type="none" w="med" len="med"/>
            <a:tailEnd type="none" w="med" len="med"/>
          </a:ln>
        </p:spPr>
        <p:txBody>
          <a:bodyPr anchor="ctr">
            <a:spAutoFit/>
          </a:bodyPr>
          <a:p>
            <a:r>
              <a:rPr lang="zh-CN" altLang="en-US" dirty="0">
                <a:latin typeface="Times New Roman" panose="02020603050405020304" charset="0"/>
              </a:rPr>
              <a:t>湘江秋景图</a:t>
            </a:r>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4">
                                            <p:txEl>
                                              <p:charRg st="0" end="2"/>
                                            </p:txEl>
                                          </p:spTgt>
                                        </p:tgtEl>
                                        <p:attrNameLst>
                                          <p:attrName>style.visibility</p:attrName>
                                        </p:attrNameLst>
                                      </p:cBhvr>
                                      <p:to>
                                        <p:strVal val="visible"/>
                                      </p:to>
                                    </p:set>
                                    <p:animEffect transition="in" filter="wipe(left)">
                                      <p:cBhvr>
                                        <p:cTn id="7" dur="500"/>
                                        <p:tgtEl>
                                          <p:spTgt spid="94214">
                                            <p:txEl>
                                              <p:charRg st="0"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4">
                                            <p:txEl>
                                              <p:charRg st="2" end="4"/>
                                            </p:txEl>
                                          </p:spTgt>
                                        </p:tgtEl>
                                        <p:attrNameLst>
                                          <p:attrName>style.visibility</p:attrName>
                                        </p:attrNameLst>
                                      </p:cBhvr>
                                      <p:to>
                                        <p:strVal val="visible"/>
                                      </p:to>
                                    </p:set>
                                    <p:animEffect transition="in" filter="wipe(left)">
                                      <p:cBhvr>
                                        <p:cTn id="12" dur="500"/>
                                        <p:tgtEl>
                                          <p:spTgt spid="94214">
                                            <p:txEl>
                                              <p:charRg st="2"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4">
                                            <p:txEl>
                                              <p:charRg st="4" end="6"/>
                                            </p:txEl>
                                          </p:spTgt>
                                        </p:tgtEl>
                                        <p:attrNameLst>
                                          <p:attrName>style.visibility</p:attrName>
                                        </p:attrNameLst>
                                      </p:cBhvr>
                                      <p:to>
                                        <p:strVal val="visible"/>
                                      </p:to>
                                    </p:set>
                                    <p:animEffect transition="in" filter="wipe(left)">
                                      <p:cBhvr>
                                        <p:cTn id="17" dur="500"/>
                                        <p:tgtEl>
                                          <p:spTgt spid="94214">
                                            <p:txEl>
                                              <p:charRg st="4"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4">
                                            <p:txEl>
                                              <p:charRg st="6" end="8"/>
                                            </p:txEl>
                                          </p:spTgt>
                                        </p:tgtEl>
                                        <p:attrNameLst>
                                          <p:attrName>style.visibility</p:attrName>
                                        </p:attrNameLst>
                                      </p:cBhvr>
                                      <p:to>
                                        <p:strVal val="visible"/>
                                      </p:to>
                                    </p:set>
                                    <p:animEffect transition="in" filter="wipe(left)">
                                      <p:cBhvr>
                                        <p:cTn id="22" dur="500"/>
                                        <p:tgtEl>
                                          <p:spTgt spid="94214">
                                            <p:txEl>
                                              <p:charRg st="6"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214">
                                            <p:txEl>
                                              <p:charRg st="8" end="10"/>
                                            </p:txEl>
                                          </p:spTgt>
                                        </p:tgtEl>
                                        <p:attrNameLst>
                                          <p:attrName>style.visibility</p:attrName>
                                        </p:attrNameLst>
                                      </p:cBhvr>
                                      <p:to>
                                        <p:strVal val="visible"/>
                                      </p:to>
                                    </p:set>
                                    <p:animEffect transition="in" filter="wipe(left)">
                                      <p:cBhvr>
                                        <p:cTn id="27" dur="500"/>
                                        <p:tgtEl>
                                          <p:spTgt spid="94214">
                                            <p:txEl>
                                              <p:charRg st="8"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214">
                                            <p:txEl>
                                              <p:charRg st="10" end="12"/>
                                            </p:txEl>
                                          </p:spTgt>
                                        </p:tgtEl>
                                        <p:attrNameLst>
                                          <p:attrName>style.visibility</p:attrName>
                                        </p:attrNameLst>
                                      </p:cBhvr>
                                      <p:to>
                                        <p:strVal val="visible"/>
                                      </p:to>
                                    </p:set>
                                    <p:animEffect transition="in" filter="wipe(left)">
                                      <p:cBhvr>
                                        <p:cTn id="32" dur="500"/>
                                        <p:tgtEl>
                                          <p:spTgt spid="94214">
                                            <p:txEl>
                                              <p:charRg st="10"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4214">
                                            <p:txEl>
                                              <p:charRg st="12" end="19"/>
                                            </p:txEl>
                                          </p:spTgt>
                                        </p:tgtEl>
                                        <p:attrNameLst>
                                          <p:attrName>style.visibility</p:attrName>
                                        </p:attrNameLst>
                                      </p:cBhvr>
                                      <p:to>
                                        <p:strVal val="visible"/>
                                      </p:to>
                                    </p:set>
                                    <p:animEffect transition="in" filter="wipe(left)">
                                      <p:cBhvr>
                                        <p:cTn id="37" dur="500"/>
                                        <p:tgtEl>
                                          <p:spTgt spid="94214">
                                            <p:txEl>
                                              <p:charRg st="12" end="1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4216"/>
                                        </p:tgtEl>
                                        <p:attrNameLst>
                                          <p:attrName>style.visibility</p:attrName>
                                        </p:attrNameLst>
                                      </p:cBhvr>
                                      <p:to>
                                        <p:strVal val="visible"/>
                                      </p:to>
                                    </p:set>
                                    <p:animEffect transition="in" filter="dissolve">
                                      <p:cBhvr>
                                        <p:cTn id="42"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build="p"/>
      <p:bldP spid="942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p:cNvSpPr>
          <p:nvPr>
            <p:ph idx="1"/>
          </p:nvPr>
        </p:nvSpPr>
        <p:spPr>
          <a:xfrm>
            <a:off x="228600" y="685800"/>
            <a:ext cx="8540750" cy="5562600"/>
          </a:xfrm>
          <a:ln/>
        </p:spPr>
        <p:txBody>
          <a:bodyPr vert="horz" wrap="square" lIns="91440" tIns="45720" rIns="91440" bIns="45720" anchor="t"/>
          <a:p>
            <a:pPr eaLnBrk="1" hangingPunct="1"/>
            <a:r>
              <a:rPr lang="zh-CN" altLang="en-US" sz="3600" b="1" dirty="0">
                <a:solidFill>
                  <a:srgbClr val="FF0000"/>
                </a:solidFill>
              </a:rPr>
              <a:t>词牌</a:t>
            </a:r>
            <a:r>
              <a:rPr lang="zh-CN" altLang="en-US" sz="3600" b="1" dirty="0">
                <a:solidFill>
                  <a:schemeClr val="tx2"/>
                </a:solidFill>
              </a:rPr>
              <a:t>规定词的字数、句数和格律。</a:t>
            </a:r>
            <a:endParaRPr lang="zh-CN" altLang="en-US" sz="3600" b="1" dirty="0">
              <a:solidFill>
                <a:schemeClr val="tx2"/>
              </a:solidFill>
            </a:endParaRPr>
          </a:p>
          <a:p>
            <a:pPr eaLnBrk="1" hangingPunct="1"/>
            <a:endParaRPr lang="zh-CN" altLang="en-US" sz="3600" b="1" dirty="0">
              <a:solidFill>
                <a:schemeClr val="tx2"/>
              </a:solidFill>
            </a:endParaRPr>
          </a:p>
          <a:p>
            <a:pPr eaLnBrk="1" hangingPunct="1"/>
            <a:r>
              <a:rPr lang="zh-CN" altLang="en-US" sz="3600" b="1" dirty="0">
                <a:solidFill>
                  <a:schemeClr val="tx2"/>
                </a:solidFill>
              </a:rPr>
              <a:t>按词的字数多少，一般可分为</a:t>
            </a:r>
            <a:r>
              <a:rPr lang="zh-CN" altLang="en-US" sz="3600" b="1" dirty="0">
                <a:solidFill>
                  <a:srgbClr val="FF0000"/>
                </a:solidFill>
              </a:rPr>
              <a:t>小令</a:t>
            </a:r>
            <a:r>
              <a:rPr lang="zh-CN" altLang="en-US" sz="3600" b="1" dirty="0">
                <a:solidFill>
                  <a:schemeClr val="tx2"/>
                </a:solidFill>
              </a:rPr>
              <a:t>、</a:t>
            </a:r>
            <a:r>
              <a:rPr lang="zh-CN" altLang="en-US" sz="3600" b="1" dirty="0">
                <a:solidFill>
                  <a:srgbClr val="FF0000"/>
                </a:solidFill>
              </a:rPr>
              <a:t>中调</a:t>
            </a:r>
            <a:r>
              <a:rPr lang="zh-CN" altLang="en-US" sz="3600" b="1" dirty="0">
                <a:solidFill>
                  <a:schemeClr val="tx2"/>
                </a:solidFill>
              </a:rPr>
              <a:t>、</a:t>
            </a:r>
            <a:r>
              <a:rPr lang="zh-CN" altLang="en-US" sz="3600" b="1" dirty="0">
                <a:solidFill>
                  <a:srgbClr val="FF0000"/>
                </a:solidFill>
              </a:rPr>
              <a:t>长调</a:t>
            </a:r>
            <a:r>
              <a:rPr lang="zh-CN" altLang="en-US" sz="3600" b="1" dirty="0">
                <a:solidFill>
                  <a:schemeClr val="tx2"/>
                </a:solidFill>
              </a:rPr>
              <a:t>，如</a:t>
            </a:r>
            <a:r>
              <a:rPr lang="en-US" altLang="zh-CN" sz="3600" b="1" dirty="0">
                <a:solidFill>
                  <a:srgbClr val="FF0000"/>
                </a:solidFill>
              </a:rPr>
              <a:t>《</a:t>
            </a:r>
            <a:r>
              <a:rPr lang="zh-CN" altLang="en-US" sz="3600" b="1" dirty="0">
                <a:solidFill>
                  <a:srgbClr val="FF0000"/>
                </a:solidFill>
              </a:rPr>
              <a:t>沁园春</a:t>
            </a:r>
            <a:r>
              <a:rPr lang="en-US" altLang="zh-CN" sz="3600" b="1" dirty="0">
                <a:solidFill>
                  <a:srgbClr val="FF0000"/>
                </a:solidFill>
              </a:rPr>
              <a:t>》</a:t>
            </a:r>
            <a:r>
              <a:rPr lang="zh-CN" altLang="en-US" sz="3600" b="1" dirty="0">
                <a:solidFill>
                  <a:schemeClr val="tx2"/>
                </a:solidFill>
              </a:rPr>
              <a:t>共</a:t>
            </a:r>
            <a:r>
              <a:rPr lang="en-US" altLang="zh-CN" sz="3600" b="1" dirty="0">
                <a:solidFill>
                  <a:schemeClr val="tx2"/>
                </a:solidFill>
              </a:rPr>
              <a:t>114</a:t>
            </a:r>
            <a:r>
              <a:rPr lang="zh-CN" altLang="en-US" sz="3600" b="1" dirty="0">
                <a:solidFill>
                  <a:schemeClr val="tx2"/>
                </a:solidFill>
              </a:rPr>
              <a:t>字，上片</a:t>
            </a:r>
            <a:r>
              <a:rPr lang="en-US" altLang="zh-CN" sz="3600" b="1" dirty="0">
                <a:solidFill>
                  <a:schemeClr val="tx2"/>
                </a:solidFill>
              </a:rPr>
              <a:t>13</a:t>
            </a:r>
            <a:r>
              <a:rPr lang="zh-CN" altLang="en-US" sz="3600" b="1" dirty="0">
                <a:solidFill>
                  <a:schemeClr val="tx2"/>
                </a:solidFill>
              </a:rPr>
              <a:t>句，下片</a:t>
            </a:r>
            <a:r>
              <a:rPr lang="en-US" altLang="zh-CN" sz="3600" b="1" dirty="0">
                <a:solidFill>
                  <a:schemeClr val="tx2"/>
                </a:solidFill>
              </a:rPr>
              <a:t>12</a:t>
            </a:r>
            <a:r>
              <a:rPr lang="zh-CN" altLang="en-US" sz="3600" b="1" dirty="0">
                <a:solidFill>
                  <a:schemeClr val="tx2"/>
                </a:solidFill>
              </a:rPr>
              <a:t>句，属长调。</a:t>
            </a:r>
            <a:endParaRPr lang="zh-CN" altLang="en-US" sz="3600" b="1" dirty="0">
              <a:solidFill>
                <a:schemeClr val="tx2"/>
              </a:solidFill>
            </a:endParaRPr>
          </a:p>
          <a:p>
            <a:pPr eaLnBrk="1" hangingPunct="1"/>
            <a:endParaRPr lang="zh-CN" altLang="en-US" b="1" dirty="0">
              <a:solidFill>
                <a:schemeClr val="tx2"/>
              </a:solidFill>
              <a:ea typeface="楷体_GB2312" pitchFamily="49" charset="-122"/>
            </a:endParaRPr>
          </a:p>
          <a:p>
            <a:pPr eaLnBrk="1" hangingPunct="1"/>
            <a:r>
              <a:rPr lang="zh-CN" altLang="en-US" b="1" dirty="0">
                <a:solidFill>
                  <a:srgbClr val="FF0000"/>
                </a:solidFill>
                <a:ea typeface="楷体_GB2312" pitchFamily="49" charset="-122"/>
              </a:rPr>
              <a:t>韵脚（句尾押韵的字）</a:t>
            </a:r>
            <a:r>
              <a:rPr lang="zh-CN" altLang="en-US" b="1" dirty="0">
                <a:solidFill>
                  <a:schemeClr val="tx2"/>
                </a:solidFill>
                <a:ea typeface="楷体_GB2312" pitchFamily="49" charset="-122"/>
              </a:rPr>
              <a:t>分别为</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秋</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头</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流</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由</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浮</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游</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稠</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遒</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侯</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舟</a:t>
            </a:r>
            <a:r>
              <a:rPr lang="zh-CN" altLang="en-US" b="1" dirty="0">
                <a:solidFill>
                  <a:schemeClr val="tx2"/>
                </a:solidFill>
                <a:latin typeface="Arial" panose="020B0604020202020204" pitchFamily="34" charset="0"/>
                <a:ea typeface="楷体_GB2312" pitchFamily="49" charset="-122"/>
              </a:rPr>
              <a:t>”</a:t>
            </a:r>
            <a:r>
              <a:rPr lang="zh-CN" altLang="en-US" b="1" dirty="0">
                <a:solidFill>
                  <a:schemeClr val="tx2"/>
                </a:solidFill>
                <a:ea typeface="楷体_GB2312" pitchFamily="49" charset="-122"/>
              </a:rPr>
              <a:t>。</a:t>
            </a:r>
            <a:endParaRPr lang="zh-CN" altLang="en-US" b="1" dirty="0">
              <a:solidFill>
                <a:schemeClr val="tx2"/>
              </a:solidFill>
              <a:latin typeface="宋体" panose="02010600030101010101" pitchFamily="2" charset="-122"/>
              <a:cs typeface="Times New Roman" panose="02020603050405020304" charset="0"/>
            </a:endParaRPr>
          </a:p>
          <a:p>
            <a:pPr eaLnBrk="1" hangingPunct="1"/>
            <a:endParaRPr lang="en-US" altLang="zh-CN" sz="3600" b="1" dirty="0">
              <a:solidFill>
                <a:schemeClr val="tx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2" descr="E:\李秀飞\李秀飞课件\图片\图片1.jpg"/>
          <p:cNvPicPr>
            <a:picLocks noChangeAspect="1"/>
          </p:cNvPicPr>
          <p:nvPr/>
        </p:nvPicPr>
        <p:blipFill>
          <a:blip r:embed="rId1"/>
          <a:stretch>
            <a:fillRect/>
          </a:stretch>
        </p:blipFill>
        <p:spPr>
          <a:xfrm>
            <a:off x="0" y="0"/>
            <a:ext cx="9072563" cy="6805613"/>
          </a:xfrm>
          <a:prstGeom prst="rect">
            <a:avLst/>
          </a:prstGeom>
          <a:noFill/>
          <a:ln w="9525">
            <a:noFill/>
          </a:ln>
        </p:spPr>
      </p:pic>
      <p:sp>
        <p:nvSpPr>
          <p:cNvPr id="63491" name="Text Box 3"/>
          <p:cNvSpPr txBox="1"/>
          <p:nvPr/>
        </p:nvSpPr>
        <p:spPr>
          <a:xfrm>
            <a:off x="1447800" y="609600"/>
            <a:ext cx="6096000" cy="1465263"/>
          </a:xfrm>
          <a:prstGeom prst="rect">
            <a:avLst/>
          </a:prstGeom>
          <a:noFill/>
          <a:ln w="12700">
            <a:noFill/>
          </a:ln>
        </p:spPr>
        <p:txBody>
          <a:bodyPr>
            <a:spAutoFit/>
          </a:bodyPr>
          <a:p>
            <a:pPr algn="l"/>
            <a:r>
              <a:rPr lang="zh-CN" altLang="en-US" dirty="0">
                <a:latin typeface="Times New Roman" panose="02020603050405020304" charset="0"/>
              </a:rPr>
              <a:t>3、面对以上的景物，诗人有</a:t>
            </a:r>
            <a:endParaRPr lang="zh-CN" altLang="en-US" dirty="0">
              <a:latin typeface="Times New Roman" panose="02020603050405020304" charset="0"/>
            </a:endParaRPr>
          </a:p>
          <a:p>
            <a:pPr algn="l"/>
            <a:r>
              <a:rPr lang="zh-CN" altLang="en-US" dirty="0">
                <a:latin typeface="Times New Roman" panose="02020603050405020304" charset="0"/>
              </a:rPr>
              <a:t>     什么样的感想？</a:t>
            </a:r>
            <a:endParaRPr lang="zh-CN" altLang="en-US" dirty="0">
              <a:latin typeface="Times New Roman" panose="02020603050405020304" charset="0"/>
            </a:endParaRPr>
          </a:p>
        </p:txBody>
      </p:sp>
      <p:sp>
        <p:nvSpPr>
          <p:cNvPr id="95236" name="Text Box 4"/>
          <p:cNvSpPr txBox="1"/>
          <p:nvPr/>
        </p:nvSpPr>
        <p:spPr>
          <a:xfrm>
            <a:off x="2819400" y="2743200"/>
            <a:ext cx="3276600" cy="2530475"/>
          </a:xfrm>
          <a:prstGeom prst="rect">
            <a:avLst/>
          </a:prstGeom>
          <a:noFill/>
          <a:ln w="12700">
            <a:noFill/>
          </a:ln>
        </p:spPr>
        <p:txBody>
          <a:bodyPr>
            <a:spAutoFit/>
          </a:bodyPr>
          <a:p>
            <a:pPr algn="l"/>
            <a:r>
              <a:rPr lang="zh-CN" altLang="en-US" sz="4000" dirty="0">
                <a:solidFill>
                  <a:srgbClr val="6600CC"/>
                </a:solidFill>
                <a:latin typeface="Times New Roman" panose="02020603050405020304" charset="0"/>
              </a:rPr>
              <a:t>怅寥廓，</a:t>
            </a:r>
            <a:endParaRPr lang="zh-CN" altLang="en-US" sz="4000" dirty="0">
              <a:solidFill>
                <a:srgbClr val="6600CC"/>
              </a:solidFill>
              <a:latin typeface="Times New Roman" panose="02020603050405020304" charset="0"/>
            </a:endParaRPr>
          </a:p>
          <a:p>
            <a:pPr algn="l"/>
            <a:r>
              <a:rPr lang="zh-CN" altLang="en-US" sz="4000" dirty="0">
                <a:solidFill>
                  <a:srgbClr val="6600CC"/>
                </a:solidFill>
                <a:latin typeface="Times New Roman" panose="02020603050405020304" charset="0"/>
              </a:rPr>
              <a:t>问苍茫大地，</a:t>
            </a:r>
            <a:endParaRPr lang="zh-CN" altLang="en-US" sz="4000" dirty="0">
              <a:solidFill>
                <a:srgbClr val="6600CC"/>
              </a:solidFill>
              <a:latin typeface="Times New Roman" panose="02020603050405020304" charset="0"/>
            </a:endParaRPr>
          </a:p>
          <a:p>
            <a:pPr algn="l"/>
            <a:r>
              <a:rPr lang="zh-CN" altLang="en-US" sz="4000" dirty="0">
                <a:solidFill>
                  <a:srgbClr val="6600CC"/>
                </a:solidFill>
                <a:latin typeface="Times New Roman" panose="02020603050405020304" charset="0"/>
              </a:rPr>
              <a:t>谁主沉浮？</a:t>
            </a:r>
            <a:endParaRPr lang="zh-CN" altLang="en-US" sz="4000" dirty="0">
              <a:solidFill>
                <a:srgbClr val="6600CC"/>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6">
                                            <p:txEl>
                                              <p:charRg st="0" end="5"/>
                                            </p:txEl>
                                          </p:spTgt>
                                        </p:tgtEl>
                                        <p:attrNameLst>
                                          <p:attrName>style.visibility</p:attrName>
                                        </p:attrNameLst>
                                      </p:cBhvr>
                                      <p:to>
                                        <p:strVal val="visible"/>
                                      </p:to>
                                    </p:set>
                                    <p:animEffect transition="in" filter="wipe(left)">
                                      <p:cBhvr>
                                        <p:cTn id="7" dur="500"/>
                                        <p:tgtEl>
                                          <p:spTgt spid="95236">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6">
                                            <p:txEl>
                                              <p:charRg st="5" end="12"/>
                                            </p:txEl>
                                          </p:spTgt>
                                        </p:tgtEl>
                                        <p:attrNameLst>
                                          <p:attrName>style.visibility</p:attrName>
                                        </p:attrNameLst>
                                      </p:cBhvr>
                                      <p:to>
                                        <p:strVal val="visible"/>
                                      </p:to>
                                    </p:set>
                                    <p:animEffect transition="in" filter="wipe(left)">
                                      <p:cBhvr>
                                        <p:cTn id="12" dur="500"/>
                                        <p:tgtEl>
                                          <p:spTgt spid="95236">
                                            <p:txEl>
                                              <p:charRg st="5"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6">
                                            <p:txEl>
                                              <p:charRg st="12" end="18"/>
                                            </p:txEl>
                                          </p:spTgt>
                                        </p:tgtEl>
                                        <p:attrNameLst>
                                          <p:attrName>style.visibility</p:attrName>
                                        </p:attrNameLst>
                                      </p:cBhvr>
                                      <p:to>
                                        <p:strVal val="visible"/>
                                      </p:to>
                                    </p:set>
                                    <p:animEffect transition="in" filter="wipe(left)">
                                      <p:cBhvr>
                                        <p:cTn id="17" dur="500"/>
                                        <p:tgtEl>
                                          <p:spTgt spid="95236">
                                            <p:txEl>
                                              <p:charRg st="12"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2" descr="E:\李秀飞\李秀飞课件\图片\图片1.jpg"/>
          <p:cNvPicPr>
            <a:picLocks noChangeAspect="1"/>
          </p:cNvPicPr>
          <p:nvPr/>
        </p:nvPicPr>
        <p:blipFill>
          <a:blip r:embed="rId1"/>
          <a:stretch>
            <a:fillRect/>
          </a:stretch>
        </p:blipFill>
        <p:spPr>
          <a:xfrm>
            <a:off x="0" y="0"/>
            <a:ext cx="9072563" cy="6805613"/>
          </a:xfrm>
          <a:prstGeom prst="rect">
            <a:avLst/>
          </a:prstGeom>
          <a:noFill/>
          <a:ln w="9525">
            <a:noFill/>
          </a:ln>
        </p:spPr>
      </p:pic>
      <p:sp>
        <p:nvSpPr>
          <p:cNvPr id="64515" name="Text Box 3"/>
          <p:cNvSpPr txBox="1"/>
          <p:nvPr/>
        </p:nvSpPr>
        <p:spPr>
          <a:xfrm>
            <a:off x="381000" y="228600"/>
            <a:ext cx="8001000" cy="579438"/>
          </a:xfrm>
          <a:prstGeom prst="rect">
            <a:avLst/>
          </a:prstGeom>
          <a:noFill/>
          <a:ln w="12700">
            <a:noFill/>
          </a:ln>
        </p:spPr>
        <p:txBody>
          <a:bodyPr>
            <a:spAutoFit/>
          </a:bodyPr>
          <a:p>
            <a:pPr algn="l"/>
            <a:r>
              <a:rPr lang="zh-CN" altLang="en-US" sz="3200" dirty="0">
                <a:latin typeface="Times New Roman" panose="02020603050405020304" charset="0"/>
              </a:rPr>
              <a:t>4、诗人为什么要“问苍茫大地，谁主沉浮”？</a:t>
            </a:r>
            <a:endParaRPr lang="zh-CN" altLang="en-US" sz="3200" dirty="0">
              <a:latin typeface="Times New Roman" panose="02020603050405020304" charset="0"/>
            </a:endParaRPr>
          </a:p>
        </p:txBody>
      </p:sp>
      <p:sp>
        <p:nvSpPr>
          <p:cNvPr id="96260" name="Text Box 4"/>
          <p:cNvSpPr txBox="1"/>
          <p:nvPr/>
        </p:nvSpPr>
        <p:spPr>
          <a:xfrm>
            <a:off x="457200" y="1371600"/>
            <a:ext cx="8686800" cy="5035550"/>
          </a:xfrm>
          <a:prstGeom prst="rect">
            <a:avLst/>
          </a:prstGeom>
          <a:noFill/>
          <a:ln w="12700">
            <a:noFill/>
          </a:ln>
        </p:spPr>
        <p:txBody>
          <a:bodyPr>
            <a:spAutoFit/>
          </a:bodyPr>
          <a:p>
            <a:pPr algn="l"/>
            <a:r>
              <a:rPr lang="zh-CN" altLang="en-US" sz="3200" dirty="0">
                <a:latin typeface="Times New Roman" panose="02020603050405020304" charset="0"/>
              </a:rPr>
              <a:t>       </a:t>
            </a:r>
            <a:r>
              <a:rPr lang="zh-CN" altLang="en-US" dirty="0">
                <a:solidFill>
                  <a:srgbClr val="336600"/>
                </a:solidFill>
                <a:latin typeface="Times New Roman" panose="02020603050405020304" charset="0"/>
              </a:rPr>
              <a:t>《沁园春·长沙》作于1925年。当时的革命形势日益高涨，工农运动蓬勃兴起，农民运动也势如破竹，迅猛异常。随着革命高潮的到来，各派政治势力对革命领导权的争夺更为激烈。国民党的右派分子和共产党右倾分子之间的斗争尤甚。</a:t>
            </a:r>
            <a:r>
              <a:rPr lang="zh-CN" altLang="en-US" dirty="0">
                <a:solidFill>
                  <a:srgbClr val="336600"/>
                </a:solidFill>
                <a:latin typeface="宋体" panose="02010600030101010101" pitchFamily="2" charset="-122"/>
              </a:rPr>
              <a:t>这首词正是作者要离开长沙去广州前，重游橘子洲时写的，而作者此行去广州的任务正是要发动民众，开办讲习所。</a:t>
            </a:r>
            <a:endParaRPr lang="zh-CN" altLang="en-US" dirty="0">
              <a:solidFill>
                <a:srgbClr val="336600"/>
              </a:solidFill>
              <a:latin typeface="Times New Roman" panose="02020603050405020304" charset="0"/>
            </a:endParaRPr>
          </a:p>
        </p:txBody>
      </p:sp>
      <p:sp>
        <p:nvSpPr>
          <p:cNvPr id="96261" name="Text Box 5"/>
          <p:cNvSpPr txBox="1"/>
          <p:nvPr/>
        </p:nvSpPr>
        <p:spPr>
          <a:xfrm>
            <a:off x="0" y="685800"/>
            <a:ext cx="8915400" cy="579438"/>
          </a:xfrm>
          <a:prstGeom prst="rect">
            <a:avLst/>
          </a:prstGeom>
          <a:noFill/>
          <a:ln w="12700">
            <a:noFill/>
          </a:ln>
        </p:spPr>
        <p:txBody>
          <a:bodyPr>
            <a:spAutoFit/>
          </a:bodyPr>
          <a:p>
            <a:r>
              <a:rPr lang="zh-CN" altLang="en-US" sz="3200" dirty="0">
                <a:solidFill>
                  <a:srgbClr val="6600CC"/>
                </a:solidFill>
                <a:latin typeface="Times New Roman" panose="02020603050405020304" charset="0"/>
              </a:rPr>
              <a:t>提示：由自然万物的竞争联想到人类社会的竞争</a:t>
            </a:r>
            <a:endParaRPr lang="zh-CN" altLang="en-US" sz="3200" dirty="0">
              <a:solidFill>
                <a:srgbClr val="6600CC"/>
              </a:solidFill>
              <a:latin typeface="Times New Roman" panose="02020603050405020304" charset="0"/>
            </a:endParaRPr>
          </a:p>
        </p:txBody>
      </p:sp>
      <p:sp>
        <p:nvSpPr>
          <p:cNvPr id="64518" name="Text Box 6"/>
          <p:cNvSpPr txBox="1"/>
          <p:nvPr/>
        </p:nvSpPr>
        <p:spPr>
          <a:xfrm>
            <a:off x="6629400" y="5867400"/>
            <a:ext cx="1447800" cy="641350"/>
          </a:xfrm>
          <a:prstGeom prst="rect">
            <a:avLst/>
          </a:prstGeom>
          <a:noFill/>
          <a:ln w="12700">
            <a:noFill/>
          </a:ln>
        </p:spPr>
        <p:txBody>
          <a:bodyPr>
            <a:spAutoFit/>
          </a:bodyPr>
          <a:p>
            <a:endParaRPr lang="zh-CN" altLang="en-US" dirty="0">
              <a:latin typeface="Times New Roman" panose="02020603050405020304" charset="0"/>
            </a:endParaRPr>
          </a:p>
        </p:txBody>
      </p:sp>
      <p:sp>
        <p:nvSpPr>
          <p:cNvPr id="64519" name="Text Box 7"/>
          <p:cNvSpPr txBox="1"/>
          <p:nvPr/>
        </p:nvSpPr>
        <p:spPr>
          <a:xfrm>
            <a:off x="6858000" y="6019800"/>
            <a:ext cx="2286000" cy="579438"/>
          </a:xfrm>
          <a:prstGeom prst="rect">
            <a:avLst/>
          </a:prstGeom>
          <a:noFill/>
          <a:ln w="12700">
            <a:noFill/>
          </a:ln>
        </p:spPr>
        <p:txBody>
          <a:bodyPr>
            <a:spAutoFit/>
          </a:bodyPr>
          <a:p>
            <a:r>
              <a:rPr lang="zh-CN" altLang="en-US" sz="3200" dirty="0">
                <a:solidFill>
                  <a:schemeClr val="folHlink"/>
                </a:solidFill>
                <a:latin typeface="Times New Roman" panose="02020603050405020304" charset="0"/>
              </a:rPr>
              <a:t>读上片</a:t>
            </a:r>
            <a:endParaRPr lang="zh-CN" altLang="en-US" sz="3200" dirty="0">
              <a:solidFill>
                <a:schemeClr val="folHlink"/>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61">
                                            <p:txEl>
                                              <p:charRg st="0" end="22"/>
                                            </p:txEl>
                                          </p:spTgt>
                                        </p:tgtEl>
                                        <p:attrNameLst>
                                          <p:attrName>style.visibility</p:attrName>
                                        </p:attrNameLst>
                                      </p:cBhvr>
                                      <p:to>
                                        <p:strVal val="visible"/>
                                      </p:to>
                                    </p:set>
                                    <p:animEffect transition="in" filter="dissolve">
                                      <p:cBhvr>
                                        <p:cTn id="7" dur="500"/>
                                        <p:tgtEl>
                                          <p:spTgt spid="96261">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60">
                                            <p:txEl>
                                              <p:charRg st="0" end="165"/>
                                            </p:txEl>
                                          </p:spTgt>
                                        </p:tgtEl>
                                        <p:attrNameLst>
                                          <p:attrName>style.visibility</p:attrName>
                                        </p:attrNameLst>
                                      </p:cBhvr>
                                      <p:to>
                                        <p:strVal val="visible"/>
                                      </p:to>
                                    </p:set>
                                    <p:animEffect transition="in" filter="dissolve">
                                      <p:cBhvr>
                                        <p:cTn id="12" dur="500"/>
                                        <p:tgtEl>
                                          <p:spTgt spid="96260">
                                            <p:txEl>
                                              <p:charRg st="0"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P spid="9626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Picture 2" descr="E:\李秀飞\李秀飞课件\图片\图片1.jpg"/>
          <p:cNvPicPr>
            <a:picLocks noChangeAspect="1"/>
          </p:cNvPicPr>
          <p:nvPr/>
        </p:nvPicPr>
        <p:blipFill>
          <a:blip r:embed="rId1"/>
          <a:stretch>
            <a:fillRect/>
          </a:stretch>
        </p:blipFill>
        <p:spPr>
          <a:xfrm>
            <a:off x="0" y="0"/>
            <a:ext cx="9144000" cy="6805613"/>
          </a:xfrm>
          <a:prstGeom prst="rect">
            <a:avLst/>
          </a:prstGeom>
          <a:noFill/>
          <a:ln w="9525">
            <a:noFill/>
          </a:ln>
        </p:spPr>
      </p:pic>
      <p:sp>
        <p:nvSpPr>
          <p:cNvPr id="65539" name="Text Box 3"/>
          <p:cNvSpPr txBox="1"/>
          <p:nvPr/>
        </p:nvSpPr>
        <p:spPr>
          <a:xfrm>
            <a:off x="6248400" y="1447800"/>
            <a:ext cx="2362200" cy="2043113"/>
          </a:xfrm>
          <a:prstGeom prst="rect">
            <a:avLst/>
          </a:prstGeom>
          <a:noFill/>
          <a:ln w="12700">
            <a:noFill/>
          </a:ln>
        </p:spPr>
        <p:txBody>
          <a:bodyPr>
            <a:spAutoFit/>
          </a:bodyPr>
          <a:p>
            <a:pPr algn="l"/>
            <a:r>
              <a:rPr lang="zh-CN" altLang="en-US" sz="3200" dirty="0">
                <a:solidFill>
                  <a:srgbClr val="FF0000"/>
                </a:solidFill>
                <a:latin typeface="Times New Roman" panose="02020603050405020304" charset="0"/>
              </a:rPr>
              <a:t>怅寥廓，</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问苍茫大地，</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谁主沉浮？</a:t>
            </a:r>
            <a:endParaRPr lang="zh-CN" altLang="en-US" sz="3200" dirty="0">
              <a:solidFill>
                <a:srgbClr val="FF0000"/>
              </a:solidFill>
              <a:latin typeface="Times New Roman" panose="02020603050405020304" charset="0"/>
            </a:endParaRPr>
          </a:p>
        </p:txBody>
      </p:sp>
      <p:sp>
        <p:nvSpPr>
          <p:cNvPr id="65540" name="Text Box 4"/>
          <p:cNvSpPr txBox="1"/>
          <p:nvPr/>
        </p:nvSpPr>
        <p:spPr>
          <a:xfrm>
            <a:off x="685800" y="1447800"/>
            <a:ext cx="2286000" cy="2043113"/>
          </a:xfrm>
          <a:prstGeom prst="rect">
            <a:avLst/>
          </a:prstGeom>
          <a:noFill/>
          <a:ln w="12700">
            <a:noFill/>
          </a:ln>
        </p:spPr>
        <p:txBody>
          <a:bodyPr>
            <a:spAutoFit/>
          </a:bodyPr>
          <a:p>
            <a:r>
              <a:rPr lang="zh-CN" altLang="en-US" sz="3200" dirty="0">
                <a:solidFill>
                  <a:srgbClr val="FF0000"/>
                </a:solidFill>
                <a:latin typeface="Times New Roman" panose="02020603050405020304" charset="0"/>
              </a:rPr>
              <a:t>独立寒秋，</a:t>
            </a:r>
            <a:endParaRPr lang="zh-CN" altLang="en-US" sz="3200" dirty="0">
              <a:solidFill>
                <a:srgbClr val="FF0000"/>
              </a:solidFill>
              <a:latin typeface="Times New Roman" panose="02020603050405020304" charset="0"/>
            </a:endParaRPr>
          </a:p>
          <a:p>
            <a:r>
              <a:rPr lang="zh-CN" altLang="en-US" sz="3200" dirty="0">
                <a:solidFill>
                  <a:srgbClr val="FF0000"/>
                </a:solidFill>
                <a:latin typeface="Times New Roman" panose="02020603050405020304" charset="0"/>
              </a:rPr>
              <a:t>湘江北去，</a:t>
            </a:r>
            <a:endParaRPr lang="zh-CN" altLang="en-US" sz="3200" dirty="0">
              <a:solidFill>
                <a:srgbClr val="FF0000"/>
              </a:solidFill>
              <a:latin typeface="Times New Roman" panose="02020603050405020304" charset="0"/>
            </a:endParaRPr>
          </a:p>
          <a:p>
            <a:r>
              <a:rPr lang="zh-CN" altLang="en-US" sz="3200" dirty="0">
                <a:solidFill>
                  <a:srgbClr val="FF0000"/>
                </a:solidFill>
                <a:latin typeface="Times New Roman" panose="02020603050405020304" charset="0"/>
              </a:rPr>
              <a:t>橘子洲头。</a:t>
            </a:r>
            <a:endParaRPr lang="zh-CN" altLang="en-US" sz="3200" dirty="0">
              <a:solidFill>
                <a:srgbClr val="FF0000"/>
              </a:solidFill>
              <a:latin typeface="Times New Roman" panose="02020603050405020304" charset="0"/>
            </a:endParaRPr>
          </a:p>
        </p:txBody>
      </p:sp>
      <p:sp>
        <p:nvSpPr>
          <p:cNvPr id="65541" name="Text Box 5"/>
          <p:cNvSpPr txBox="1"/>
          <p:nvPr/>
        </p:nvSpPr>
        <p:spPr>
          <a:xfrm>
            <a:off x="3429000" y="914400"/>
            <a:ext cx="3276600" cy="4970463"/>
          </a:xfrm>
          <a:prstGeom prst="rect">
            <a:avLst/>
          </a:prstGeom>
          <a:noFill/>
          <a:ln w="12700">
            <a:noFill/>
          </a:ln>
        </p:spPr>
        <p:txBody>
          <a:bodyPr>
            <a:spAutoFit/>
          </a:bodyPr>
          <a:p>
            <a:pPr algn="l"/>
            <a:r>
              <a:rPr lang="zh-CN" altLang="en-US" sz="3200" dirty="0">
                <a:solidFill>
                  <a:srgbClr val="FF0000"/>
                </a:solidFill>
                <a:latin typeface="Times New Roman" panose="02020603050405020304" charset="0"/>
              </a:rPr>
              <a:t>万山红遍， </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层林尽染；</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漫江碧透，</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百舸争流。 </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鹰击长空，</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鱼翔浅底，</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万类霜天竞自由。</a:t>
            </a:r>
            <a:endParaRPr lang="zh-CN" altLang="en-US" sz="3200" dirty="0">
              <a:solidFill>
                <a:srgbClr val="FF0000"/>
              </a:solidFill>
              <a:latin typeface="Times New Roman" panose="02020603050405020304" charset="0"/>
            </a:endParaRPr>
          </a:p>
        </p:txBody>
      </p:sp>
      <p:sp>
        <p:nvSpPr>
          <p:cNvPr id="65542" name="Text Box 10"/>
          <p:cNvSpPr txBox="1"/>
          <p:nvPr/>
        </p:nvSpPr>
        <p:spPr>
          <a:xfrm>
            <a:off x="2590800" y="838200"/>
            <a:ext cx="838200" cy="762000"/>
          </a:xfrm>
          <a:prstGeom prst="rect">
            <a:avLst/>
          </a:prstGeom>
          <a:noFill/>
          <a:ln w="12700">
            <a:noFill/>
          </a:ln>
        </p:spPr>
        <p:txBody>
          <a:bodyPr>
            <a:spAutoFit/>
          </a:bodyPr>
          <a:p>
            <a:r>
              <a:rPr lang="zh-CN" altLang="en-US" sz="4400" i="1" dirty="0">
                <a:solidFill>
                  <a:srgbClr val="6600CC"/>
                </a:solidFill>
                <a:latin typeface="Times New Roman" panose="02020603050405020304" charset="0"/>
              </a:rPr>
              <a:t>看</a:t>
            </a:r>
            <a:endParaRPr lang="zh-CN" altLang="en-US" sz="4400" i="1" dirty="0">
              <a:solidFill>
                <a:srgbClr val="6600CC"/>
              </a:solidFill>
              <a:latin typeface="Times New Roman" panose="02020603050405020304" charset="0"/>
            </a:endParaRPr>
          </a:p>
        </p:txBody>
      </p:sp>
      <p:sp>
        <p:nvSpPr>
          <p:cNvPr id="65543" name="Text Box 11"/>
          <p:cNvSpPr txBox="1"/>
          <p:nvPr/>
        </p:nvSpPr>
        <p:spPr>
          <a:xfrm>
            <a:off x="6781800" y="5410200"/>
            <a:ext cx="1600200" cy="1190625"/>
          </a:xfrm>
          <a:prstGeom prst="rect">
            <a:avLst/>
          </a:prstGeom>
          <a:noFill/>
          <a:ln w="12700">
            <a:noFill/>
          </a:ln>
        </p:spPr>
        <p:txBody>
          <a:bodyPr>
            <a:spAutoFit/>
          </a:bodyPr>
          <a:p>
            <a:r>
              <a:rPr lang="zh-CN" altLang="en-US" dirty="0">
                <a:solidFill>
                  <a:srgbClr val="DDDDDD"/>
                </a:solidFill>
                <a:latin typeface="Times New Roman" panose="02020603050405020304" charset="0"/>
              </a:rPr>
              <a:t>听同学读下片</a:t>
            </a:r>
            <a:endParaRPr lang="zh-CN" altLang="en-US" dirty="0">
              <a:solidFill>
                <a:srgbClr val="DDDDDD"/>
              </a:solidFill>
              <a:latin typeface="Times New Roman" panose="0202060305040502030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2" descr="E:\李秀飞\李秀飞课件\图片\图片1.jpg"/>
          <p:cNvPicPr>
            <a:picLocks noChangeAspect="1"/>
          </p:cNvPicPr>
          <p:nvPr/>
        </p:nvPicPr>
        <p:blipFill>
          <a:blip r:embed="rId1"/>
          <a:stretch>
            <a:fillRect/>
          </a:stretch>
        </p:blipFill>
        <p:spPr>
          <a:xfrm>
            <a:off x="0" y="0"/>
            <a:ext cx="9144000" cy="6805613"/>
          </a:xfrm>
          <a:prstGeom prst="rect">
            <a:avLst/>
          </a:prstGeom>
          <a:noFill/>
          <a:ln w="9525">
            <a:noFill/>
          </a:ln>
        </p:spPr>
      </p:pic>
      <p:sp>
        <p:nvSpPr>
          <p:cNvPr id="66563" name="Text Box 3"/>
          <p:cNvSpPr txBox="1"/>
          <p:nvPr/>
        </p:nvSpPr>
        <p:spPr>
          <a:xfrm>
            <a:off x="990600" y="304800"/>
            <a:ext cx="6705600" cy="1196975"/>
          </a:xfrm>
          <a:prstGeom prst="rect">
            <a:avLst/>
          </a:prstGeom>
          <a:noFill/>
          <a:ln w="12700">
            <a:noFill/>
          </a:ln>
        </p:spPr>
        <p:txBody>
          <a:bodyPr>
            <a:spAutoFit/>
          </a:bodyPr>
          <a:p>
            <a:pPr algn="l">
              <a:lnSpc>
                <a:spcPct val="80000"/>
              </a:lnSpc>
            </a:pPr>
            <a:r>
              <a:rPr lang="zh-CN" altLang="en-US" sz="3200" dirty="0">
                <a:latin typeface="宋体" panose="02010600030101010101" pitchFamily="2" charset="-122"/>
              </a:rPr>
              <a:t>思考：国家的命运应由谁来主宰？</a:t>
            </a:r>
            <a:endParaRPr lang="zh-CN" altLang="en-US" sz="3200" dirty="0">
              <a:latin typeface="宋体" panose="02010600030101010101" pitchFamily="2" charset="-122"/>
            </a:endParaRPr>
          </a:p>
          <a:p>
            <a:pPr algn="l">
              <a:lnSpc>
                <a:spcPct val="80000"/>
              </a:lnSpc>
            </a:pPr>
            <a:r>
              <a:rPr lang="zh-CN" altLang="en-US" sz="3200" dirty="0">
                <a:latin typeface="宋体" panose="02010600030101010101" pitchFamily="2" charset="-122"/>
              </a:rPr>
              <a:t>      请同学们认真在词中找答案。</a:t>
            </a:r>
            <a:r>
              <a:rPr lang="zh-CN" altLang="en-US" dirty="0">
                <a:latin typeface="Times New Roman" panose="02020603050405020304" charset="0"/>
              </a:rPr>
              <a:t>                                  </a:t>
            </a:r>
            <a:endParaRPr lang="zh-CN" altLang="en-US" dirty="0">
              <a:latin typeface="Times New Roman" panose="02020603050405020304" charset="0"/>
            </a:endParaRPr>
          </a:p>
        </p:txBody>
      </p:sp>
      <p:sp>
        <p:nvSpPr>
          <p:cNvPr id="66564" name="Text Box 4"/>
          <p:cNvSpPr txBox="1"/>
          <p:nvPr/>
        </p:nvSpPr>
        <p:spPr>
          <a:xfrm>
            <a:off x="6400800" y="2362200"/>
            <a:ext cx="2438400" cy="2043113"/>
          </a:xfrm>
          <a:prstGeom prst="rect">
            <a:avLst/>
          </a:prstGeom>
          <a:noFill/>
          <a:ln w="12700">
            <a:noFill/>
          </a:ln>
        </p:spPr>
        <p:txBody>
          <a:bodyPr>
            <a:spAutoFit/>
          </a:bodyPr>
          <a:p>
            <a:pPr algn="l"/>
            <a:r>
              <a:rPr lang="zh-CN" altLang="en-US" sz="3200" dirty="0">
                <a:solidFill>
                  <a:srgbClr val="FF0000"/>
                </a:solidFill>
                <a:latin typeface="Times New Roman" panose="02020603050405020304" charset="0"/>
              </a:rPr>
              <a:t>曾记否，</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到中流击水，</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浪遏飞舟？</a:t>
            </a:r>
            <a:endParaRPr lang="zh-CN" altLang="en-US" sz="3200" dirty="0">
              <a:solidFill>
                <a:srgbClr val="FF0000"/>
              </a:solidFill>
              <a:latin typeface="Times New Roman" panose="02020603050405020304" charset="0"/>
            </a:endParaRPr>
          </a:p>
        </p:txBody>
      </p:sp>
      <p:sp>
        <p:nvSpPr>
          <p:cNvPr id="66565" name="Text Box 5"/>
          <p:cNvSpPr txBox="1"/>
          <p:nvPr/>
        </p:nvSpPr>
        <p:spPr>
          <a:xfrm>
            <a:off x="3886200" y="1905000"/>
            <a:ext cx="3200400" cy="4292600"/>
          </a:xfrm>
          <a:prstGeom prst="rect">
            <a:avLst/>
          </a:prstGeom>
          <a:noFill/>
          <a:ln w="12700">
            <a:noFill/>
          </a:ln>
        </p:spPr>
        <p:txBody>
          <a:bodyPr>
            <a:spAutoFit/>
          </a:bodyPr>
          <a:p>
            <a:pPr algn="l">
              <a:lnSpc>
                <a:spcPct val="80000"/>
              </a:lnSpc>
            </a:pPr>
            <a:r>
              <a:rPr lang="zh-CN" altLang="en-US" sz="3200" dirty="0">
                <a:solidFill>
                  <a:srgbClr val="FF0000"/>
                </a:solidFill>
                <a:latin typeface="Times New Roman" panose="02020603050405020304" charset="0"/>
              </a:rPr>
              <a:t>同学少年，</a:t>
            </a:r>
            <a:endParaRPr lang="zh-CN" altLang="en-US" sz="3200" dirty="0">
              <a:solidFill>
                <a:srgbClr val="FF0000"/>
              </a:solidFill>
              <a:latin typeface="Times New Roman" panose="02020603050405020304" charset="0"/>
            </a:endParaRPr>
          </a:p>
          <a:p>
            <a:pPr algn="l">
              <a:lnSpc>
                <a:spcPct val="80000"/>
              </a:lnSpc>
            </a:pPr>
            <a:r>
              <a:rPr lang="zh-CN" altLang="en-US" sz="3200" dirty="0">
                <a:solidFill>
                  <a:srgbClr val="FF0000"/>
                </a:solidFill>
                <a:latin typeface="Times New Roman" panose="02020603050405020304" charset="0"/>
              </a:rPr>
              <a:t>风华正茂；</a:t>
            </a:r>
            <a:endParaRPr lang="zh-CN" altLang="en-US" sz="3200" dirty="0">
              <a:solidFill>
                <a:srgbClr val="FF0000"/>
              </a:solidFill>
              <a:latin typeface="Times New Roman" panose="02020603050405020304" charset="0"/>
            </a:endParaRPr>
          </a:p>
          <a:p>
            <a:pPr algn="l">
              <a:lnSpc>
                <a:spcPct val="80000"/>
              </a:lnSpc>
            </a:pPr>
            <a:r>
              <a:rPr lang="zh-CN" altLang="en-US" sz="3200" dirty="0">
                <a:solidFill>
                  <a:srgbClr val="FF0000"/>
                </a:solidFill>
                <a:latin typeface="Times New Roman" panose="02020603050405020304" charset="0"/>
              </a:rPr>
              <a:t>书生意气，</a:t>
            </a:r>
            <a:endParaRPr lang="zh-CN" altLang="en-US" sz="3200" dirty="0">
              <a:solidFill>
                <a:srgbClr val="FF0000"/>
              </a:solidFill>
              <a:latin typeface="Times New Roman" panose="02020603050405020304" charset="0"/>
            </a:endParaRPr>
          </a:p>
          <a:p>
            <a:pPr algn="l">
              <a:lnSpc>
                <a:spcPct val="80000"/>
              </a:lnSpc>
            </a:pPr>
            <a:r>
              <a:rPr lang="zh-CN" altLang="en-US" sz="3200" dirty="0">
                <a:solidFill>
                  <a:srgbClr val="FF0000"/>
                </a:solidFill>
                <a:latin typeface="Times New Roman" panose="02020603050405020304" charset="0"/>
              </a:rPr>
              <a:t>挥斥方遒。</a:t>
            </a:r>
            <a:endParaRPr lang="zh-CN" altLang="en-US" sz="3200" dirty="0">
              <a:solidFill>
                <a:srgbClr val="FF0000"/>
              </a:solidFill>
              <a:latin typeface="Times New Roman" panose="02020603050405020304" charset="0"/>
            </a:endParaRPr>
          </a:p>
          <a:p>
            <a:pPr algn="l">
              <a:lnSpc>
                <a:spcPct val="80000"/>
              </a:lnSpc>
            </a:pPr>
            <a:r>
              <a:rPr lang="zh-CN" altLang="en-US" sz="3200" dirty="0">
                <a:solidFill>
                  <a:srgbClr val="FF0000"/>
                </a:solidFill>
                <a:latin typeface="Times New Roman" panose="02020603050405020304" charset="0"/>
              </a:rPr>
              <a:t>指点江山，</a:t>
            </a:r>
            <a:endParaRPr lang="zh-CN" altLang="en-US" sz="3200" dirty="0">
              <a:solidFill>
                <a:srgbClr val="FF0000"/>
              </a:solidFill>
              <a:latin typeface="Times New Roman" panose="02020603050405020304" charset="0"/>
            </a:endParaRPr>
          </a:p>
          <a:p>
            <a:pPr algn="l">
              <a:lnSpc>
                <a:spcPct val="80000"/>
              </a:lnSpc>
            </a:pPr>
            <a:r>
              <a:rPr lang="zh-CN" altLang="en-US" sz="3200" dirty="0">
                <a:solidFill>
                  <a:srgbClr val="FF0000"/>
                </a:solidFill>
                <a:latin typeface="Times New Roman" panose="02020603050405020304" charset="0"/>
              </a:rPr>
              <a:t>激扬文字，</a:t>
            </a:r>
            <a:endParaRPr lang="zh-CN" altLang="en-US" sz="3200" dirty="0">
              <a:solidFill>
                <a:srgbClr val="FF0000"/>
              </a:solidFill>
              <a:latin typeface="Times New Roman" panose="02020603050405020304" charset="0"/>
            </a:endParaRPr>
          </a:p>
          <a:p>
            <a:pPr algn="l">
              <a:lnSpc>
                <a:spcPct val="80000"/>
              </a:lnSpc>
            </a:pPr>
            <a:r>
              <a:rPr lang="zh-CN" altLang="en-US" sz="3200" dirty="0">
                <a:solidFill>
                  <a:srgbClr val="FF0000"/>
                </a:solidFill>
                <a:latin typeface="Times New Roman" panose="02020603050405020304" charset="0"/>
              </a:rPr>
              <a:t>粪土当年万户侯。</a:t>
            </a:r>
            <a:endParaRPr lang="zh-CN" altLang="en-US" sz="3200" dirty="0">
              <a:solidFill>
                <a:srgbClr val="FF0000"/>
              </a:solidFill>
              <a:latin typeface="Times New Roman" panose="02020603050405020304" charset="0"/>
            </a:endParaRPr>
          </a:p>
        </p:txBody>
      </p:sp>
      <p:sp>
        <p:nvSpPr>
          <p:cNvPr id="66566" name="Text Box 9"/>
          <p:cNvSpPr txBox="1"/>
          <p:nvPr/>
        </p:nvSpPr>
        <p:spPr>
          <a:xfrm>
            <a:off x="3200400" y="1752600"/>
            <a:ext cx="990600" cy="641350"/>
          </a:xfrm>
          <a:prstGeom prst="rect">
            <a:avLst/>
          </a:prstGeom>
          <a:noFill/>
          <a:ln w="12700">
            <a:noFill/>
          </a:ln>
        </p:spPr>
        <p:txBody>
          <a:bodyPr>
            <a:spAutoFit/>
          </a:bodyPr>
          <a:p>
            <a:r>
              <a:rPr lang="zh-CN" altLang="en-US" i="1" dirty="0">
                <a:solidFill>
                  <a:srgbClr val="6600CC"/>
                </a:solidFill>
                <a:latin typeface="Times New Roman" panose="02020603050405020304" charset="0"/>
              </a:rPr>
              <a:t>恰</a:t>
            </a:r>
            <a:endParaRPr lang="zh-CN" altLang="en-US" i="1" dirty="0">
              <a:solidFill>
                <a:srgbClr val="6600CC"/>
              </a:solidFill>
              <a:latin typeface="Times New Roman" panose="02020603050405020304" charset="0"/>
            </a:endParaRPr>
          </a:p>
        </p:txBody>
      </p:sp>
      <p:sp>
        <p:nvSpPr>
          <p:cNvPr id="66567" name="Text Box 10"/>
          <p:cNvSpPr txBox="1"/>
          <p:nvPr/>
        </p:nvSpPr>
        <p:spPr>
          <a:xfrm>
            <a:off x="609600" y="2743200"/>
            <a:ext cx="2819400" cy="1798638"/>
          </a:xfrm>
          <a:prstGeom prst="rect">
            <a:avLst/>
          </a:prstGeom>
          <a:noFill/>
          <a:ln w="12700">
            <a:noFill/>
          </a:ln>
        </p:spPr>
        <p:txBody>
          <a:bodyPr>
            <a:spAutoFit/>
          </a:bodyPr>
          <a:p>
            <a:pPr algn="l"/>
            <a:r>
              <a:rPr lang="zh-CN" altLang="en-US" sz="3200" dirty="0">
                <a:solidFill>
                  <a:srgbClr val="FF0000"/>
                </a:solidFill>
                <a:latin typeface="Times New Roman" panose="02020603050405020304" charset="0"/>
              </a:rPr>
              <a:t>携来百侣曾游，</a:t>
            </a:r>
            <a:endParaRPr lang="zh-CN" altLang="en-US" sz="3200" dirty="0">
              <a:solidFill>
                <a:srgbClr val="FF0000"/>
              </a:solidFill>
              <a:latin typeface="Times New Roman" panose="02020603050405020304" charset="0"/>
            </a:endParaRPr>
          </a:p>
          <a:p>
            <a:pPr algn="l"/>
            <a:r>
              <a:rPr lang="zh-CN" altLang="en-US" sz="3200" dirty="0">
                <a:solidFill>
                  <a:srgbClr val="FF0000"/>
                </a:solidFill>
                <a:latin typeface="Times New Roman" panose="02020603050405020304" charset="0"/>
              </a:rPr>
              <a:t>忆往昔峥嵘岁月稠。</a:t>
            </a:r>
            <a:endParaRPr lang="zh-CN" altLang="en-US" sz="3200" dirty="0">
              <a:solidFill>
                <a:srgbClr val="FF0000"/>
              </a:solidFill>
              <a:latin typeface="Times New Roman" panose="02020603050405020304" charset="0"/>
            </a:endParaRPr>
          </a:p>
        </p:txBody>
      </p:sp>
      <p:sp>
        <p:nvSpPr>
          <p:cNvPr id="66568" name="Text Box 14"/>
          <p:cNvSpPr txBox="1"/>
          <p:nvPr/>
        </p:nvSpPr>
        <p:spPr>
          <a:xfrm>
            <a:off x="7543800" y="5867400"/>
            <a:ext cx="1371600" cy="641350"/>
          </a:xfrm>
          <a:prstGeom prst="rect">
            <a:avLst/>
          </a:prstGeom>
          <a:noFill/>
          <a:ln w="12700">
            <a:noFill/>
          </a:ln>
        </p:spPr>
        <p:txBody>
          <a:bodyPr>
            <a:spAutoFit/>
          </a:bodyPr>
          <a:p>
            <a:r>
              <a:rPr lang="zh-CN" altLang="en-US" dirty="0">
                <a:solidFill>
                  <a:srgbClr val="DDDDDD"/>
                </a:solidFill>
                <a:latin typeface="Times New Roman" panose="02020603050405020304" charset="0"/>
              </a:rPr>
              <a:t>答案</a:t>
            </a:r>
            <a:endParaRPr lang="zh-CN" altLang="en-US" dirty="0">
              <a:solidFill>
                <a:srgbClr val="DDDDDD"/>
              </a:solidFill>
              <a:latin typeface="Times New Roman" panose="0202060305040502030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2050"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99331" name="Text Box 2051"/>
          <p:cNvSpPr txBox="1"/>
          <p:nvPr/>
        </p:nvSpPr>
        <p:spPr>
          <a:xfrm>
            <a:off x="1143000" y="1676400"/>
            <a:ext cx="6705600" cy="4111625"/>
          </a:xfrm>
          <a:prstGeom prst="rect">
            <a:avLst/>
          </a:prstGeom>
          <a:noFill/>
          <a:ln w="12700">
            <a:noFill/>
          </a:ln>
        </p:spPr>
        <p:txBody>
          <a:bodyPr>
            <a:spAutoFit/>
          </a:bodyPr>
          <a:p>
            <a:pPr algn="just"/>
            <a:r>
              <a:rPr lang="zh-CN" altLang="en-US" dirty="0">
                <a:solidFill>
                  <a:srgbClr val="336600"/>
                </a:solidFill>
                <a:latin typeface="Times New Roman" panose="02020603050405020304" charset="0"/>
                <a:cs typeface="Times New Roman" panose="02020603050405020304" charset="0"/>
              </a:rPr>
              <a:t>        </a:t>
            </a:r>
            <a:r>
              <a:rPr lang="zh-CN" altLang="en-US" sz="4400" dirty="0">
                <a:solidFill>
                  <a:srgbClr val="336600"/>
                </a:solidFill>
                <a:latin typeface="Times New Roman" panose="02020603050405020304" charset="0"/>
                <a:cs typeface="Times New Roman" panose="02020603050405020304" charset="0"/>
              </a:rPr>
              <a:t>主宰国家命运的</a:t>
            </a:r>
            <a:r>
              <a:rPr lang="zh-CN" altLang="en-US" sz="4400" dirty="0">
                <a:solidFill>
                  <a:srgbClr val="336600"/>
                </a:solidFill>
                <a:latin typeface="Times New Roman" panose="02020603050405020304" charset="0"/>
              </a:rPr>
              <a:t>正</a:t>
            </a:r>
            <a:r>
              <a:rPr lang="zh-CN" altLang="en-US" sz="4400" dirty="0">
                <a:solidFill>
                  <a:srgbClr val="336600"/>
                </a:solidFill>
                <a:latin typeface="Times New Roman" panose="02020603050405020304" charset="0"/>
                <a:cs typeface="Times New Roman" panose="02020603050405020304" charset="0"/>
              </a:rPr>
              <a:t>是那些“</a:t>
            </a:r>
            <a:r>
              <a:rPr lang="zh-CN" altLang="en-US" sz="4400" dirty="0">
                <a:solidFill>
                  <a:srgbClr val="336600"/>
                </a:solidFill>
                <a:latin typeface="Times New Roman" panose="02020603050405020304" charset="0"/>
              </a:rPr>
              <a:t>风华正茂；书生意气，挥斥方遒。</a:t>
            </a:r>
            <a:r>
              <a:rPr lang="zh-CN" altLang="en-US" sz="4400" dirty="0">
                <a:solidFill>
                  <a:srgbClr val="336600"/>
                </a:solidFill>
                <a:latin typeface="Times New Roman" panose="02020603050405020304" charset="0"/>
                <a:cs typeface="Times New Roman" panose="02020603050405020304" charset="0"/>
              </a:rPr>
              <a:t>指点江山，激扬文字的百侣、同学</a:t>
            </a:r>
            <a:r>
              <a:rPr lang="zh-CN" altLang="en-US" sz="4400" dirty="0">
                <a:solidFill>
                  <a:srgbClr val="336600"/>
                </a:solidFill>
                <a:latin typeface="Times New Roman" panose="02020603050405020304" charset="0"/>
              </a:rPr>
              <a:t>少年</a:t>
            </a:r>
            <a:r>
              <a:rPr lang="zh-CN" altLang="en-US" sz="4400" dirty="0">
                <a:solidFill>
                  <a:srgbClr val="336600"/>
                </a:solidFill>
                <a:latin typeface="Times New Roman" panose="02020603050405020304" charset="0"/>
                <a:cs typeface="Times New Roman" panose="02020603050405020304" charset="0"/>
              </a:rPr>
              <a:t>”，艺术地回答了上片提出的问题。</a:t>
            </a:r>
            <a:endParaRPr lang="zh-CN" altLang="en-US" sz="4400" dirty="0">
              <a:latin typeface="Times New Roman" panose="02020603050405020304" charset="0"/>
            </a:endParaRPr>
          </a:p>
        </p:txBody>
      </p:sp>
      <p:sp>
        <p:nvSpPr>
          <p:cNvPr id="99332" name="Text Box 2052"/>
          <p:cNvSpPr txBox="1"/>
          <p:nvPr/>
        </p:nvSpPr>
        <p:spPr>
          <a:xfrm>
            <a:off x="1066800" y="762000"/>
            <a:ext cx="1828800" cy="762000"/>
          </a:xfrm>
          <a:prstGeom prst="rect">
            <a:avLst/>
          </a:prstGeom>
          <a:noFill/>
          <a:ln w="12700">
            <a:noFill/>
          </a:ln>
        </p:spPr>
        <p:txBody>
          <a:bodyPr>
            <a:spAutoFit/>
          </a:bodyPr>
          <a:p>
            <a:r>
              <a:rPr lang="zh-CN" altLang="en-US" sz="4400" dirty="0">
                <a:solidFill>
                  <a:srgbClr val="336600"/>
                </a:solidFill>
                <a:latin typeface="Times New Roman" panose="02020603050405020304" charset="0"/>
              </a:rPr>
              <a:t>答案</a:t>
            </a:r>
            <a:endParaRPr lang="zh-CN" altLang="en-US" sz="4400" dirty="0">
              <a:solidFill>
                <a:srgbClr val="336600"/>
              </a:solidFill>
              <a:latin typeface="Times New Roman" panose="02020603050405020304" charset="0"/>
            </a:endParaRPr>
          </a:p>
        </p:txBody>
      </p:sp>
      <p:sp>
        <p:nvSpPr>
          <p:cNvPr id="67589" name="Text Box 2053"/>
          <p:cNvSpPr txBox="1"/>
          <p:nvPr/>
        </p:nvSpPr>
        <p:spPr>
          <a:xfrm>
            <a:off x="8153400" y="1524000"/>
            <a:ext cx="762000" cy="5035550"/>
          </a:xfrm>
          <a:prstGeom prst="rect">
            <a:avLst/>
          </a:prstGeom>
          <a:noFill/>
          <a:ln w="12700">
            <a:noFill/>
          </a:ln>
        </p:spPr>
        <p:txBody>
          <a:bodyPr>
            <a:spAutoFit/>
          </a:bodyPr>
          <a:p>
            <a:r>
              <a:rPr lang="zh-CN" altLang="en-US" dirty="0">
                <a:solidFill>
                  <a:srgbClr val="DDDDDD"/>
                </a:solidFill>
                <a:latin typeface="Times New Roman" panose="02020603050405020304" charset="0"/>
              </a:rPr>
              <a:t>朗读,看板书，概括中心</a:t>
            </a:r>
            <a:endParaRPr lang="zh-CN" altLang="en-US" dirty="0">
              <a:solidFill>
                <a:srgbClr val="DDDDDD"/>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2">
                                            <p:txEl>
                                              <p:charRg st="0" end="3"/>
                                            </p:txEl>
                                          </p:spTgt>
                                        </p:tgtEl>
                                        <p:attrNameLst>
                                          <p:attrName>style.visibility</p:attrName>
                                        </p:attrNameLst>
                                      </p:cBhvr>
                                      <p:to>
                                        <p:strVal val="visible"/>
                                      </p:to>
                                    </p:set>
                                    <p:animEffect transition="in" filter="wipe(left)">
                                      <p:cBhvr>
                                        <p:cTn id="7" dur="500"/>
                                        <p:tgtEl>
                                          <p:spTgt spid="99332">
                                            <p:txEl>
                                              <p:charRg st="0"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xEl>
                                              <p:charRg st="0" end="69"/>
                                            </p:txEl>
                                          </p:spTgt>
                                        </p:tgtEl>
                                        <p:attrNameLst>
                                          <p:attrName>style.visibility</p:attrName>
                                        </p:attrNameLst>
                                      </p:cBhvr>
                                      <p:to>
                                        <p:strVal val="visible"/>
                                      </p:to>
                                    </p:set>
                                    <p:animEffect transition="in" filter="dissolve">
                                      <p:cBhvr>
                                        <p:cTn id="12" dur="500"/>
                                        <p:tgtEl>
                                          <p:spTgt spid="99331">
                                            <p:txEl>
                                              <p:charRg st="0" end="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9933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45" descr="图片6"/>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8066" name="Text Box 2"/>
          <p:cNvSpPr txBox="1"/>
          <p:nvPr/>
        </p:nvSpPr>
        <p:spPr>
          <a:xfrm>
            <a:off x="1828800" y="1371600"/>
            <a:ext cx="762000" cy="701675"/>
          </a:xfrm>
          <a:prstGeom prst="rect">
            <a:avLst/>
          </a:prstGeom>
          <a:noFill/>
          <a:ln w="12700">
            <a:noFill/>
          </a:ln>
        </p:spPr>
        <p:txBody>
          <a:bodyPr>
            <a:spAutoFit/>
          </a:bodyPr>
          <a:p>
            <a:r>
              <a:rPr lang="zh-CN" altLang="en-US" sz="4000" dirty="0">
                <a:latin typeface="Times New Roman" panose="02020603050405020304" charset="0"/>
              </a:rPr>
              <a:t>看</a:t>
            </a:r>
            <a:endParaRPr lang="zh-CN" altLang="en-US" sz="4000" dirty="0">
              <a:latin typeface="Times New Roman" panose="02020603050405020304" charset="0"/>
            </a:endParaRPr>
          </a:p>
        </p:txBody>
      </p:sp>
      <p:sp>
        <p:nvSpPr>
          <p:cNvPr id="88084" name="AutoShape 20"/>
          <p:cNvSpPr/>
          <p:nvPr/>
        </p:nvSpPr>
        <p:spPr>
          <a:xfrm rot="701938">
            <a:off x="2819400" y="2057400"/>
            <a:ext cx="3124200" cy="228600"/>
          </a:xfrm>
          <a:prstGeom prst="rightArrow">
            <a:avLst>
              <a:gd name="adj1" fmla="val 50000"/>
              <a:gd name="adj2" fmla="val 341666"/>
            </a:avLst>
          </a:prstGeom>
          <a:solidFill>
            <a:srgbClr val="66CCFF"/>
          </a:solidFill>
          <a:ln w="12700" cap="flat" cmpd="sng">
            <a:solidFill>
              <a:schemeClr val="tx1"/>
            </a:solidFill>
            <a:prstDash val="solid"/>
            <a:miter/>
            <a:headEnd type="none" w="med" len="med"/>
            <a:tailEnd type="none" w="med" len="med"/>
          </a:ln>
        </p:spPr>
        <p:txBody>
          <a:bodyPr wrap="none" anchor="ctr">
            <a:spAutoFit/>
          </a:bodyPr>
          <a:p>
            <a:endParaRPr lang="zh-CN" altLang="en-US" dirty="0">
              <a:latin typeface="Times New Roman" panose="02020603050405020304" charset="0"/>
            </a:endParaRPr>
          </a:p>
        </p:txBody>
      </p:sp>
      <p:sp>
        <p:nvSpPr>
          <p:cNvPr id="88085" name="Text Box 21"/>
          <p:cNvSpPr txBox="1"/>
          <p:nvPr/>
        </p:nvSpPr>
        <p:spPr>
          <a:xfrm>
            <a:off x="6172200" y="2133600"/>
            <a:ext cx="990600" cy="701675"/>
          </a:xfrm>
          <a:prstGeom prst="rect">
            <a:avLst/>
          </a:prstGeom>
          <a:noFill/>
          <a:ln w="12700">
            <a:noFill/>
          </a:ln>
        </p:spPr>
        <p:txBody>
          <a:bodyPr>
            <a:spAutoFit/>
          </a:bodyPr>
          <a:p>
            <a:r>
              <a:rPr lang="zh-CN" altLang="en-US" sz="4000" dirty="0">
                <a:latin typeface="Times New Roman" panose="02020603050405020304" charset="0"/>
              </a:rPr>
              <a:t>问</a:t>
            </a:r>
            <a:endParaRPr lang="zh-CN" altLang="en-US" sz="4000" dirty="0">
              <a:latin typeface="Times New Roman" panose="02020603050405020304" charset="0"/>
            </a:endParaRPr>
          </a:p>
        </p:txBody>
      </p:sp>
      <p:sp>
        <p:nvSpPr>
          <p:cNvPr id="88089" name="AutoShape 25"/>
          <p:cNvSpPr/>
          <p:nvPr/>
        </p:nvSpPr>
        <p:spPr>
          <a:xfrm>
            <a:off x="2133600" y="2057400"/>
            <a:ext cx="228600" cy="2286000"/>
          </a:xfrm>
          <a:prstGeom prst="downArrow">
            <a:avLst>
              <a:gd name="adj1" fmla="val 50000"/>
              <a:gd name="adj2" fmla="val 250000"/>
            </a:avLst>
          </a:prstGeom>
          <a:solidFill>
            <a:srgbClr val="66CCFF"/>
          </a:solidFill>
          <a:ln w="12700" cap="flat" cmpd="sng">
            <a:solidFill>
              <a:schemeClr val="tx1"/>
            </a:solidFill>
            <a:prstDash val="solid"/>
            <a:miter/>
            <a:headEnd type="none" w="med" len="med"/>
            <a:tailEnd type="none" w="med" len="med"/>
          </a:ln>
        </p:spPr>
        <p:txBody>
          <a:bodyPr anchor="ctr">
            <a:spAutoFit/>
          </a:bodyPr>
          <a:p>
            <a:endParaRPr lang="zh-CN" altLang="en-US" dirty="0">
              <a:latin typeface="Times New Roman" panose="02020603050405020304" charset="0"/>
            </a:endParaRPr>
          </a:p>
        </p:txBody>
      </p:sp>
      <p:sp>
        <p:nvSpPr>
          <p:cNvPr id="88090" name="Text Box 26"/>
          <p:cNvSpPr txBox="1"/>
          <p:nvPr/>
        </p:nvSpPr>
        <p:spPr>
          <a:xfrm rot="663647">
            <a:off x="2895600" y="1447800"/>
            <a:ext cx="2514600" cy="519113"/>
          </a:xfrm>
          <a:prstGeom prst="rect">
            <a:avLst/>
          </a:prstGeom>
          <a:noFill/>
          <a:ln w="12700">
            <a:noFill/>
          </a:ln>
        </p:spPr>
        <p:txBody>
          <a:bodyPr>
            <a:spAutoFit/>
          </a:bodyPr>
          <a:p>
            <a:r>
              <a:rPr lang="zh-CN" altLang="en-US" sz="2800" dirty="0">
                <a:solidFill>
                  <a:srgbClr val="FF0066"/>
                </a:solidFill>
                <a:latin typeface="Times New Roman" panose="02020603050405020304" charset="0"/>
              </a:rPr>
              <a:t>触景生情</a:t>
            </a:r>
            <a:endParaRPr lang="zh-CN" altLang="en-US" sz="2800" dirty="0">
              <a:solidFill>
                <a:srgbClr val="FF0066"/>
              </a:solidFill>
              <a:latin typeface="Times New Roman" panose="02020603050405020304" charset="0"/>
            </a:endParaRPr>
          </a:p>
        </p:txBody>
      </p:sp>
      <p:sp>
        <p:nvSpPr>
          <p:cNvPr id="88091" name="Text Box 27"/>
          <p:cNvSpPr txBox="1"/>
          <p:nvPr/>
        </p:nvSpPr>
        <p:spPr>
          <a:xfrm>
            <a:off x="1676400" y="2133600"/>
            <a:ext cx="533400" cy="1800225"/>
          </a:xfrm>
          <a:prstGeom prst="rect">
            <a:avLst/>
          </a:prstGeom>
          <a:noFill/>
          <a:ln w="12700">
            <a:noFill/>
          </a:ln>
        </p:spPr>
        <p:txBody>
          <a:bodyPr>
            <a:spAutoFit/>
          </a:bodyPr>
          <a:p>
            <a:r>
              <a:rPr lang="zh-CN" altLang="en-US" sz="2800" dirty="0">
                <a:solidFill>
                  <a:srgbClr val="FF0066"/>
                </a:solidFill>
                <a:latin typeface="Times New Roman" panose="02020603050405020304" charset="0"/>
              </a:rPr>
              <a:t>追忆往事</a:t>
            </a:r>
            <a:endParaRPr lang="zh-CN" altLang="en-US" sz="2800" dirty="0">
              <a:solidFill>
                <a:srgbClr val="FF0066"/>
              </a:solidFill>
              <a:latin typeface="Times New Roman" panose="02020603050405020304" charset="0"/>
            </a:endParaRPr>
          </a:p>
        </p:txBody>
      </p:sp>
      <p:sp>
        <p:nvSpPr>
          <p:cNvPr id="88092" name="Text Box 28"/>
          <p:cNvSpPr txBox="1"/>
          <p:nvPr/>
        </p:nvSpPr>
        <p:spPr>
          <a:xfrm>
            <a:off x="1676400" y="4343400"/>
            <a:ext cx="1219200" cy="701675"/>
          </a:xfrm>
          <a:prstGeom prst="rect">
            <a:avLst/>
          </a:prstGeom>
          <a:noFill/>
          <a:ln w="12700">
            <a:noFill/>
          </a:ln>
        </p:spPr>
        <p:txBody>
          <a:bodyPr>
            <a:spAutoFit/>
          </a:bodyPr>
          <a:p>
            <a:r>
              <a:rPr lang="zh-CN" altLang="en-US" sz="4000" dirty="0">
                <a:latin typeface="Times New Roman" panose="02020603050405020304" charset="0"/>
              </a:rPr>
              <a:t>忆</a:t>
            </a:r>
            <a:endParaRPr lang="zh-CN" altLang="en-US" sz="4000" dirty="0">
              <a:latin typeface="Times New Roman" panose="02020603050405020304" charset="0"/>
            </a:endParaRPr>
          </a:p>
        </p:txBody>
      </p:sp>
      <p:sp>
        <p:nvSpPr>
          <p:cNvPr id="88094" name="AutoShape 30"/>
          <p:cNvSpPr/>
          <p:nvPr/>
        </p:nvSpPr>
        <p:spPr>
          <a:xfrm rot="9017903">
            <a:off x="2589213" y="3430588"/>
            <a:ext cx="3886200" cy="228600"/>
          </a:xfrm>
          <a:prstGeom prst="rightArrow">
            <a:avLst>
              <a:gd name="adj1" fmla="val 50000"/>
              <a:gd name="adj2" fmla="val 425000"/>
            </a:avLst>
          </a:prstGeom>
          <a:solidFill>
            <a:srgbClr val="66CCFF"/>
          </a:solidFill>
          <a:ln w="12700" cap="flat" cmpd="sng">
            <a:solidFill>
              <a:schemeClr val="tx1"/>
            </a:solidFill>
            <a:prstDash val="solid"/>
            <a:miter/>
            <a:headEnd type="none" w="med" len="med"/>
            <a:tailEnd type="none" w="med" len="med"/>
          </a:ln>
        </p:spPr>
        <p:txBody>
          <a:bodyPr anchor="ctr">
            <a:spAutoFit/>
          </a:bodyPr>
          <a:p>
            <a:endParaRPr lang="zh-CN" altLang="en-US" dirty="0">
              <a:latin typeface="Times New Roman" panose="02020603050405020304" charset="0"/>
            </a:endParaRPr>
          </a:p>
        </p:txBody>
      </p:sp>
      <p:sp>
        <p:nvSpPr>
          <p:cNvPr id="88106" name="AutoShape 42"/>
          <p:cNvSpPr/>
          <p:nvPr/>
        </p:nvSpPr>
        <p:spPr>
          <a:xfrm rot="-1778123">
            <a:off x="2743200" y="3733800"/>
            <a:ext cx="3886200" cy="228600"/>
          </a:xfrm>
          <a:prstGeom prst="rightArrow">
            <a:avLst>
              <a:gd name="adj1" fmla="val 50000"/>
              <a:gd name="adj2" fmla="val 425000"/>
            </a:avLst>
          </a:prstGeom>
          <a:solidFill>
            <a:srgbClr val="66CCFF"/>
          </a:solidFill>
          <a:ln w="12700" cap="flat" cmpd="sng">
            <a:solidFill>
              <a:schemeClr val="tx1"/>
            </a:solidFill>
            <a:prstDash val="solid"/>
            <a:miter/>
            <a:headEnd type="none" w="med" len="med"/>
            <a:tailEnd type="none" w="med" len="med"/>
          </a:ln>
        </p:spPr>
        <p:txBody>
          <a:bodyPr anchor="ctr">
            <a:spAutoFit/>
          </a:bodyPr>
          <a:p>
            <a:endParaRPr lang="zh-CN" altLang="en-US" dirty="0">
              <a:latin typeface="Times New Roman" panose="02020603050405020304" charset="0"/>
            </a:endParaRPr>
          </a:p>
        </p:txBody>
      </p:sp>
      <p:sp>
        <p:nvSpPr>
          <p:cNvPr id="88108" name="Text Box 44"/>
          <p:cNvSpPr txBox="1"/>
          <p:nvPr/>
        </p:nvSpPr>
        <p:spPr>
          <a:xfrm rot="-1803098">
            <a:off x="3810000" y="3810000"/>
            <a:ext cx="2362200" cy="519113"/>
          </a:xfrm>
          <a:prstGeom prst="rect">
            <a:avLst/>
          </a:prstGeom>
          <a:noFill/>
          <a:ln w="12700">
            <a:noFill/>
          </a:ln>
        </p:spPr>
        <p:txBody>
          <a:bodyPr>
            <a:spAutoFit/>
          </a:bodyPr>
          <a:p>
            <a:r>
              <a:rPr lang="zh-CN" altLang="en-US" sz="2800" dirty="0">
                <a:solidFill>
                  <a:srgbClr val="FF0066"/>
                </a:solidFill>
                <a:latin typeface="Times New Roman" panose="02020603050405020304" charset="0"/>
              </a:rPr>
              <a:t>暗示了答案</a:t>
            </a:r>
            <a:endParaRPr lang="zh-CN" altLang="en-US" sz="2800" dirty="0">
              <a:solidFill>
                <a:srgbClr val="FF0066"/>
              </a:solidFill>
              <a:latin typeface="Times New Roman" panose="02020603050405020304" charset="0"/>
            </a:endParaRPr>
          </a:p>
        </p:txBody>
      </p:sp>
      <p:sp>
        <p:nvSpPr>
          <p:cNvPr id="88110" name="Text Box 46"/>
          <p:cNvSpPr txBox="1"/>
          <p:nvPr/>
        </p:nvSpPr>
        <p:spPr>
          <a:xfrm rot="-1805764">
            <a:off x="3352800" y="2971800"/>
            <a:ext cx="2057400" cy="519113"/>
          </a:xfrm>
          <a:prstGeom prst="rect">
            <a:avLst/>
          </a:prstGeom>
          <a:noFill/>
          <a:ln w="12700">
            <a:noFill/>
          </a:ln>
        </p:spPr>
        <p:txBody>
          <a:bodyPr>
            <a:spAutoFit/>
          </a:bodyPr>
          <a:p>
            <a:r>
              <a:rPr lang="zh-CN" altLang="en-US" sz="2800" dirty="0">
                <a:solidFill>
                  <a:srgbClr val="FF0066"/>
                </a:solidFill>
                <a:latin typeface="Times New Roman" panose="02020603050405020304" charset="0"/>
              </a:rPr>
              <a:t>情中有景</a:t>
            </a:r>
            <a:endParaRPr lang="zh-CN" altLang="en-US" sz="2800" dirty="0">
              <a:solidFill>
                <a:srgbClr val="FF0066"/>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6">
                                            <p:txEl>
                                              <p:charRg st="0" end="2"/>
                                            </p:txEl>
                                          </p:spTgt>
                                        </p:tgtEl>
                                        <p:attrNameLst>
                                          <p:attrName>style.visibility</p:attrName>
                                        </p:attrNameLst>
                                      </p:cBhvr>
                                      <p:to>
                                        <p:strVal val="visible"/>
                                      </p:to>
                                    </p:set>
                                    <p:animEffect transition="in" filter="wipe(left)">
                                      <p:cBhvr>
                                        <p:cTn id="7" dur="500"/>
                                        <p:tgtEl>
                                          <p:spTgt spid="88066">
                                            <p:txEl>
                                              <p:charRg st="0"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084"/>
                                        </p:tgtEl>
                                        <p:attrNameLst>
                                          <p:attrName>style.visibility</p:attrName>
                                        </p:attrNameLst>
                                      </p:cBhvr>
                                      <p:to>
                                        <p:strVal val="visible"/>
                                      </p:to>
                                    </p:set>
                                    <p:animEffect transition="in" filter="wipe(left)">
                                      <p:cBhvr>
                                        <p:cTn id="12" dur="500"/>
                                        <p:tgtEl>
                                          <p:spTgt spid="880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085">
                                            <p:txEl>
                                              <p:charRg st="0" end="2"/>
                                            </p:txEl>
                                          </p:spTgt>
                                        </p:tgtEl>
                                        <p:attrNameLst>
                                          <p:attrName>style.visibility</p:attrName>
                                        </p:attrNameLst>
                                      </p:cBhvr>
                                      <p:to>
                                        <p:strVal val="visible"/>
                                      </p:to>
                                    </p:set>
                                    <p:animEffect transition="in" filter="wipe(left)">
                                      <p:cBhvr>
                                        <p:cTn id="17" dur="500"/>
                                        <p:tgtEl>
                                          <p:spTgt spid="88085">
                                            <p:txEl>
                                              <p:charRg st="0"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090">
                                            <p:txEl>
                                              <p:charRg st="0" end="5"/>
                                            </p:txEl>
                                          </p:spTgt>
                                        </p:tgtEl>
                                        <p:attrNameLst>
                                          <p:attrName>style.visibility</p:attrName>
                                        </p:attrNameLst>
                                      </p:cBhvr>
                                      <p:to>
                                        <p:strVal val="visible"/>
                                      </p:to>
                                    </p:set>
                                    <p:animEffect transition="in" filter="wipe(left)">
                                      <p:cBhvr>
                                        <p:cTn id="22" dur="500"/>
                                        <p:tgtEl>
                                          <p:spTgt spid="88090">
                                            <p:txEl>
                                              <p:charRg st="0"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089"/>
                                        </p:tgtEl>
                                        <p:attrNameLst>
                                          <p:attrName>style.visibility</p:attrName>
                                        </p:attrNameLst>
                                      </p:cBhvr>
                                      <p:to>
                                        <p:strVal val="visible"/>
                                      </p:to>
                                    </p:set>
                                    <p:animEffect transition="in" filter="wipe(left)">
                                      <p:cBhvr>
                                        <p:cTn id="27" dur="500"/>
                                        <p:tgtEl>
                                          <p:spTgt spid="880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092">
                                            <p:txEl>
                                              <p:charRg st="0" end="2"/>
                                            </p:txEl>
                                          </p:spTgt>
                                        </p:tgtEl>
                                        <p:attrNameLst>
                                          <p:attrName>style.visibility</p:attrName>
                                        </p:attrNameLst>
                                      </p:cBhvr>
                                      <p:to>
                                        <p:strVal val="visible"/>
                                      </p:to>
                                    </p:set>
                                    <p:animEffect transition="in" filter="wipe(left)">
                                      <p:cBhvr>
                                        <p:cTn id="32" dur="500"/>
                                        <p:tgtEl>
                                          <p:spTgt spid="88092">
                                            <p:txEl>
                                              <p:charRg st="0"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8091">
                                            <p:txEl>
                                              <p:charRg st="0" end="5"/>
                                            </p:txEl>
                                          </p:spTgt>
                                        </p:tgtEl>
                                        <p:attrNameLst>
                                          <p:attrName>style.visibility</p:attrName>
                                        </p:attrNameLst>
                                      </p:cBhvr>
                                      <p:to>
                                        <p:strVal val="visible"/>
                                      </p:to>
                                    </p:set>
                                    <p:animEffect transition="in" filter="wipe(left)">
                                      <p:cBhvr>
                                        <p:cTn id="37" dur="500"/>
                                        <p:tgtEl>
                                          <p:spTgt spid="88091">
                                            <p:txEl>
                                              <p:charRg st="0"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8094"/>
                                        </p:tgtEl>
                                        <p:attrNameLst>
                                          <p:attrName>style.visibility</p:attrName>
                                        </p:attrNameLst>
                                      </p:cBhvr>
                                      <p:to>
                                        <p:strVal val="visible"/>
                                      </p:to>
                                    </p:set>
                                    <p:animEffect transition="in" filter="dissolve">
                                      <p:cBhvr>
                                        <p:cTn id="42" dur="500"/>
                                        <p:tgtEl>
                                          <p:spTgt spid="880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8106"/>
                                        </p:tgtEl>
                                        <p:attrNameLst>
                                          <p:attrName>style.visibility</p:attrName>
                                        </p:attrNameLst>
                                      </p:cBhvr>
                                      <p:to>
                                        <p:strVal val="visible"/>
                                      </p:to>
                                    </p:set>
                                    <p:animEffect transition="in" filter="wipe(left)">
                                      <p:cBhvr>
                                        <p:cTn id="47" dur="500"/>
                                        <p:tgtEl>
                                          <p:spTgt spid="881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8108">
                                            <p:txEl>
                                              <p:charRg st="0" end="6"/>
                                            </p:txEl>
                                          </p:spTgt>
                                        </p:tgtEl>
                                        <p:attrNameLst>
                                          <p:attrName>style.visibility</p:attrName>
                                        </p:attrNameLst>
                                      </p:cBhvr>
                                      <p:to>
                                        <p:strVal val="visible"/>
                                      </p:to>
                                    </p:set>
                                    <p:animEffect transition="in" filter="wipe(left)">
                                      <p:cBhvr>
                                        <p:cTn id="52" dur="500"/>
                                        <p:tgtEl>
                                          <p:spTgt spid="88108">
                                            <p:txEl>
                                              <p:charRg st="0"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8110">
                                            <p:txEl>
                                              <p:charRg st="0" end="5"/>
                                            </p:txEl>
                                          </p:spTgt>
                                        </p:tgtEl>
                                        <p:attrNameLst>
                                          <p:attrName>style.visibility</p:attrName>
                                        </p:attrNameLst>
                                      </p:cBhvr>
                                      <p:to>
                                        <p:strVal val="visible"/>
                                      </p:to>
                                    </p:set>
                                    <p:animEffect transition="in" filter="dissolve">
                                      <p:cBhvr>
                                        <p:cTn id="57" dur="500"/>
                                        <p:tgtEl>
                                          <p:spTgt spid="88110">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P spid="88084" grpId="0" animBg="1"/>
      <p:bldP spid="88085" grpId="0" build="p"/>
      <p:bldP spid="88089" grpId="0" animBg="1"/>
      <p:bldP spid="88090" grpId="0" build="p"/>
      <p:bldP spid="88091" grpId="0" build="p"/>
      <p:bldP spid="88092" grpId="0" build="p"/>
      <p:bldP spid="88094" grpId="0" animBg="1"/>
      <p:bldP spid="88106" grpId="0" animBg="1"/>
      <p:bldP spid="88108" grpId="0" build="p"/>
      <p:bldP spid="88110"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5" descr="图片1"/>
          <p:cNvPicPr>
            <a:picLocks noChangeAspect="1"/>
          </p:cNvPicPr>
          <p:nvPr/>
        </p:nvPicPr>
        <p:blipFill>
          <a:blip r:embed="rId1"/>
          <a:stretch>
            <a:fillRect/>
          </a:stretch>
        </p:blipFill>
        <p:spPr>
          <a:xfrm>
            <a:off x="0" y="52388"/>
            <a:ext cx="9072563" cy="6753225"/>
          </a:xfrm>
          <a:prstGeom prst="rect">
            <a:avLst/>
          </a:prstGeom>
          <a:noFill/>
          <a:ln w="9525">
            <a:noFill/>
          </a:ln>
        </p:spPr>
      </p:pic>
      <p:sp>
        <p:nvSpPr>
          <p:cNvPr id="28674" name="Text Box 2"/>
          <p:cNvSpPr txBox="1"/>
          <p:nvPr/>
        </p:nvSpPr>
        <p:spPr>
          <a:xfrm>
            <a:off x="1219200" y="609600"/>
            <a:ext cx="2743200" cy="701675"/>
          </a:xfrm>
          <a:prstGeom prst="rect">
            <a:avLst/>
          </a:prstGeom>
          <a:noFill/>
          <a:ln w="12700">
            <a:noFill/>
          </a:ln>
        </p:spPr>
        <p:txBody>
          <a:bodyPr>
            <a:spAutoFit/>
          </a:bodyPr>
          <a:p>
            <a:pPr algn="l"/>
            <a:r>
              <a:rPr lang="zh-CN" altLang="en-US" sz="4000" dirty="0">
                <a:solidFill>
                  <a:srgbClr val="336600"/>
                </a:solidFill>
                <a:latin typeface="Times New Roman" panose="02020603050405020304" charset="0"/>
              </a:rPr>
              <a:t>中心思想</a:t>
            </a:r>
            <a:endParaRPr lang="zh-CN" altLang="en-US" sz="4000" dirty="0">
              <a:solidFill>
                <a:srgbClr val="336600"/>
              </a:solidFill>
              <a:latin typeface="Times New Roman" panose="02020603050405020304" charset="0"/>
            </a:endParaRPr>
          </a:p>
        </p:txBody>
      </p:sp>
      <p:sp>
        <p:nvSpPr>
          <p:cNvPr id="28675" name="Text Box 3"/>
          <p:cNvSpPr txBox="1"/>
          <p:nvPr/>
        </p:nvSpPr>
        <p:spPr>
          <a:xfrm>
            <a:off x="1066800" y="1752600"/>
            <a:ext cx="7543800" cy="4359275"/>
          </a:xfrm>
          <a:prstGeom prst="rect">
            <a:avLst/>
          </a:prstGeom>
          <a:noFill/>
          <a:ln w="12700">
            <a:noFill/>
          </a:ln>
        </p:spPr>
        <p:txBody>
          <a:bodyPr>
            <a:spAutoFit/>
          </a:bodyPr>
          <a:p>
            <a:pPr algn="l"/>
            <a:r>
              <a:rPr lang="zh-CN" altLang="en-US" sz="4000" dirty="0">
                <a:solidFill>
                  <a:srgbClr val="336600"/>
                </a:solidFill>
                <a:latin typeface="Times New Roman" panose="02020603050405020304" charset="0"/>
              </a:rPr>
              <a:t>        本词通过描绘多姿多彩，生机勃勃的湘江秋景及回忆当年与革命战友同游橘子洲的生活，表现了革命青年以天下为己任，决心改造旧世界的伟大抱负，抒发了他们激流勇进、蔑视反动派，改造旧中国的凌云壮志。</a:t>
            </a:r>
            <a:endParaRPr lang="zh-CN" altLang="en-US" sz="4000" dirty="0">
              <a:solidFill>
                <a:srgbClr val="336600"/>
              </a:solidFill>
              <a:latin typeface="Times New Roman" panose="02020603050405020304" charset="0"/>
            </a:endParaRPr>
          </a:p>
        </p:txBody>
      </p:sp>
      <p:sp>
        <p:nvSpPr>
          <p:cNvPr id="69637" name="Text Box 6"/>
          <p:cNvSpPr txBox="1"/>
          <p:nvPr/>
        </p:nvSpPr>
        <p:spPr>
          <a:xfrm>
            <a:off x="6096000" y="5867400"/>
            <a:ext cx="2667000" cy="641350"/>
          </a:xfrm>
          <a:prstGeom prst="rect">
            <a:avLst/>
          </a:prstGeom>
          <a:noFill/>
          <a:ln w="12700">
            <a:noFill/>
          </a:ln>
        </p:spPr>
        <p:txBody>
          <a:bodyPr>
            <a:spAutoFit/>
          </a:bodyPr>
          <a:p>
            <a:r>
              <a:rPr lang="zh-CN" altLang="en-US" dirty="0">
                <a:solidFill>
                  <a:srgbClr val="DDDDDD"/>
                </a:solidFill>
                <a:latin typeface="Times New Roman" panose="02020603050405020304" charset="0"/>
              </a:rPr>
              <a:t>听录音,鉴赏</a:t>
            </a:r>
            <a:endParaRPr lang="zh-CN" altLang="en-US" dirty="0">
              <a:solidFill>
                <a:srgbClr val="DDDDDD"/>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xEl>
                                              <p:charRg st="0" end="5"/>
                                            </p:txEl>
                                          </p:spTgt>
                                        </p:tgtEl>
                                        <p:attrNameLst>
                                          <p:attrName>style.visibility</p:attrName>
                                        </p:attrNameLst>
                                      </p:cBhvr>
                                      <p:to>
                                        <p:strVal val="visible"/>
                                      </p:to>
                                    </p:set>
                                    <p:animEffect transition="in" filter="wipe(left)">
                                      <p:cBhvr>
                                        <p:cTn id="7" dur="500"/>
                                        <p:tgtEl>
                                          <p:spTgt spid="28674">
                                            <p:txEl>
                                              <p:charRg st="0"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charRg st="0" end="102"/>
                                            </p:txEl>
                                          </p:spTgt>
                                        </p:tgtEl>
                                        <p:attrNameLst>
                                          <p:attrName>style.visibility</p:attrName>
                                        </p:attrNameLst>
                                      </p:cBhvr>
                                      <p:to>
                                        <p:strVal val="visible"/>
                                      </p:to>
                                    </p:set>
                                    <p:animEffect transition="in" filter="wipe(left)">
                                      <p:cBhvr>
                                        <p:cTn id="12" dur="500"/>
                                        <p:tgtEl>
                                          <p:spTgt spid="28675">
                                            <p:txEl>
                                              <p:charRg st="0" end="10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286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1026" descr="E:\李秀飞\李秀飞课件\图片\图片1.jpg"/>
          <p:cNvPicPr>
            <a:picLocks noChangeAspect="1"/>
          </p:cNvPicPr>
          <p:nvPr/>
        </p:nvPicPr>
        <p:blipFill>
          <a:blip r:embed="rId1"/>
          <a:stretch>
            <a:fillRect/>
          </a:stretch>
        </p:blipFill>
        <p:spPr>
          <a:xfrm>
            <a:off x="0" y="0"/>
            <a:ext cx="9072563" cy="6805613"/>
          </a:xfrm>
          <a:prstGeom prst="rect">
            <a:avLst/>
          </a:prstGeom>
          <a:noFill/>
          <a:ln w="9525">
            <a:noFill/>
          </a:ln>
        </p:spPr>
      </p:pic>
      <p:sp>
        <p:nvSpPr>
          <p:cNvPr id="70659" name="Text Box 1027"/>
          <p:cNvSpPr txBox="1"/>
          <p:nvPr/>
        </p:nvSpPr>
        <p:spPr>
          <a:xfrm>
            <a:off x="1447800" y="2057400"/>
            <a:ext cx="5943600" cy="762000"/>
          </a:xfrm>
          <a:prstGeom prst="rect">
            <a:avLst/>
          </a:prstGeom>
          <a:noFill/>
          <a:ln w="12700">
            <a:noFill/>
          </a:ln>
        </p:spPr>
        <p:txBody>
          <a:bodyPr>
            <a:spAutoFit/>
          </a:bodyPr>
          <a:p>
            <a:r>
              <a:rPr lang="zh-CN" altLang="en-US" sz="4400" dirty="0">
                <a:solidFill>
                  <a:schemeClr val="accent2"/>
                </a:solidFill>
                <a:latin typeface="Times New Roman" panose="02020603050405020304" charset="0"/>
              </a:rPr>
              <a:t>二、听录音，鉴赏全词。</a:t>
            </a:r>
            <a:endParaRPr lang="zh-CN" altLang="en-US" sz="4400" dirty="0">
              <a:solidFill>
                <a:schemeClr val="accent2"/>
              </a:solidFill>
              <a:latin typeface="Times New Roman" panose="0202060305040502030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2" descr="E:\李秀飞\李秀飞课件\图片\图片1.jpg"/>
          <p:cNvPicPr>
            <a:picLocks noChangeAspect="1"/>
          </p:cNvPicPr>
          <p:nvPr/>
        </p:nvPicPr>
        <p:blipFill>
          <a:blip r:embed="rId1"/>
          <a:stretch>
            <a:fillRect/>
          </a:stretch>
        </p:blipFill>
        <p:spPr>
          <a:xfrm>
            <a:off x="0" y="-3175"/>
            <a:ext cx="9144000" cy="6861175"/>
          </a:xfrm>
          <a:prstGeom prst="rect">
            <a:avLst/>
          </a:prstGeom>
          <a:noFill/>
          <a:ln w="9525">
            <a:noFill/>
          </a:ln>
        </p:spPr>
      </p:pic>
      <p:sp>
        <p:nvSpPr>
          <p:cNvPr id="71683" name="Text Box 3"/>
          <p:cNvSpPr txBox="1"/>
          <p:nvPr/>
        </p:nvSpPr>
        <p:spPr>
          <a:xfrm>
            <a:off x="838200" y="762000"/>
            <a:ext cx="4191000" cy="701675"/>
          </a:xfrm>
          <a:prstGeom prst="rect">
            <a:avLst/>
          </a:prstGeom>
          <a:noFill/>
          <a:ln w="12700">
            <a:noFill/>
          </a:ln>
        </p:spPr>
        <p:txBody>
          <a:bodyPr>
            <a:spAutoFit/>
          </a:bodyPr>
          <a:p>
            <a:r>
              <a:rPr lang="zh-CN" altLang="en-US" sz="4000" dirty="0">
                <a:solidFill>
                  <a:schemeClr val="accent2"/>
                </a:solidFill>
                <a:latin typeface="Times New Roman" panose="02020603050405020304" charset="0"/>
              </a:rPr>
              <a:t>1、写景方面</a:t>
            </a:r>
            <a:r>
              <a:rPr lang="zh-CN" altLang="en-US" dirty="0">
                <a:solidFill>
                  <a:schemeClr val="accent2"/>
                </a:solidFill>
                <a:latin typeface="Times New Roman" panose="02020603050405020304" charset="0"/>
              </a:rPr>
              <a:t> </a:t>
            </a:r>
            <a:endParaRPr lang="zh-CN" altLang="en-US" dirty="0">
              <a:solidFill>
                <a:schemeClr val="accent2"/>
              </a:solidFill>
              <a:latin typeface="Times New Roman" panose="02020603050405020304" charset="0"/>
            </a:endParaRPr>
          </a:p>
        </p:txBody>
      </p:sp>
      <p:sp>
        <p:nvSpPr>
          <p:cNvPr id="71684" name="Text Box 4"/>
          <p:cNvSpPr txBox="1"/>
          <p:nvPr/>
        </p:nvSpPr>
        <p:spPr>
          <a:xfrm>
            <a:off x="685800" y="2286000"/>
            <a:ext cx="7543800" cy="1616075"/>
          </a:xfrm>
          <a:prstGeom prst="rect">
            <a:avLst/>
          </a:prstGeom>
          <a:noFill/>
          <a:ln w="12700">
            <a:noFill/>
          </a:ln>
        </p:spPr>
        <p:txBody>
          <a:bodyPr>
            <a:spAutoFit/>
          </a:bodyPr>
          <a:p>
            <a:pPr algn="l"/>
            <a:r>
              <a:rPr lang="zh-CN" altLang="en-US" sz="4000" dirty="0">
                <a:latin typeface="Times New Roman" panose="02020603050405020304" charset="0"/>
              </a:rPr>
              <a:t>⑴、词人是怎样变换视角写景的? </a:t>
            </a:r>
            <a:endParaRPr lang="zh-CN" altLang="en-US" sz="4000" dirty="0">
              <a:latin typeface="Times New Roman" panose="02020603050405020304" charset="0"/>
            </a:endParaRPr>
          </a:p>
          <a:p>
            <a:pPr algn="l"/>
            <a:r>
              <a:rPr lang="zh-CN" altLang="en-US" sz="4000" dirty="0">
                <a:latin typeface="Times New Roman" panose="02020603050405020304" charset="0"/>
              </a:rPr>
              <a:t>⑵、词人是怎样触景生情的？</a:t>
            </a:r>
            <a:endParaRPr lang="zh-CN" altLang="en-US" sz="4000" dirty="0">
              <a:latin typeface="Times New Roman" panose="0202060305040502030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2" descr="E:\李秀飞\李秀飞课件\图片\图片1.jpg"/>
          <p:cNvPicPr>
            <a:picLocks noChangeAspect="1"/>
          </p:cNvPicPr>
          <p:nvPr/>
        </p:nvPicPr>
        <p:blipFill>
          <a:blip r:embed="rId1"/>
          <a:stretch>
            <a:fillRect/>
          </a:stretch>
        </p:blipFill>
        <p:spPr>
          <a:xfrm>
            <a:off x="0" y="0"/>
            <a:ext cx="9144000" cy="6858000"/>
          </a:xfrm>
          <a:prstGeom prst="rect">
            <a:avLst/>
          </a:prstGeom>
          <a:solidFill>
            <a:srgbClr val="990099"/>
          </a:solidFill>
          <a:ln w="9525">
            <a:noFill/>
          </a:ln>
        </p:spPr>
      </p:pic>
      <p:sp>
        <p:nvSpPr>
          <p:cNvPr id="102403" name="Text Box 3"/>
          <p:cNvSpPr txBox="1"/>
          <p:nvPr/>
        </p:nvSpPr>
        <p:spPr>
          <a:xfrm>
            <a:off x="4572000" y="1524000"/>
            <a:ext cx="1600200" cy="579438"/>
          </a:xfrm>
          <a:prstGeom prst="rect">
            <a:avLst/>
          </a:prstGeom>
          <a:noFill/>
          <a:ln w="12700">
            <a:noFill/>
          </a:ln>
        </p:spPr>
        <p:txBody>
          <a:bodyPr>
            <a:spAutoFit/>
          </a:bodyPr>
          <a:p>
            <a:r>
              <a:rPr lang="zh-CN" altLang="en-US" sz="3200" dirty="0">
                <a:solidFill>
                  <a:srgbClr val="CC3300"/>
                </a:solidFill>
                <a:latin typeface="Times New Roman" panose="02020603050405020304" charset="0"/>
              </a:rPr>
              <a:t>远眺</a:t>
            </a:r>
            <a:endParaRPr lang="zh-CN" altLang="en-US" sz="3200" dirty="0">
              <a:solidFill>
                <a:srgbClr val="CC3300"/>
              </a:solidFill>
              <a:latin typeface="Times New Roman" panose="02020603050405020304" charset="0"/>
            </a:endParaRPr>
          </a:p>
        </p:txBody>
      </p:sp>
      <p:sp>
        <p:nvSpPr>
          <p:cNvPr id="72708" name="Text Box 4"/>
          <p:cNvSpPr txBox="1"/>
          <p:nvPr/>
        </p:nvSpPr>
        <p:spPr>
          <a:xfrm>
            <a:off x="3124200" y="914400"/>
            <a:ext cx="1676400" cy="5584825"/>
          </a:xfrm>
          <a:prstGeom prst="rect">
            <a:avLst/>
          </a:prstGeom>
          <a:noFill/>
          <a:ln w="12700">
            <a:noFill/>
          </a:ln>
        </p:spPr>
        <p:txBody>
          <a:bodyPr>
            <a:spAutoFit/>
          </a:bodyPr>
          <a:p>
            <a:r>
              <a:rPr lang="zh-CN" altLang="en-US" dirty="0">
                <a:solidFill>
                  <a:schemeClr val="accent2"/>
                </a:solidFill>
                <a:latin typeface="Times New Roman" panose="02020603050405020304" charset="0"/>
              </a:rPr>
              <a:t>山</a:t>
            </a:r>
            <a:endParaRPr lang="zh-CN" altLang="en-US" dirty="0">
              <a:solidFill>
                <a:schemeClr val="accent2"/>
              </a:solidFill>
              <a:latin typeface="Times New Roman" panose="02020603050405020304" charset="0"/>
            </a:endParaRPr>
          </a:p>
          <a:p>
            <a:r>
              <a:rPr lang="zh-CN" altLang="en-US" dirty="0">
                <a:solidFill>
                  <a:schemeClr val="accent2"/>
                </a:solidFill>
                <a:latin typeface="Times New Roman" panose="02020603050405020304" charset="0"/>
              </a:rPr>
              <a:t>树</a:t>
            </a:r>
            <a:endParaRPr lang="zh-CN" altLang="en-US" dirty="0">
              <a:solidFill>
                <a:schemeClr val="accent2"/>
              </a:solidFill>
              <a:latin typeface="Times New Roman" panose="02020603050405020304" charset="0"/>
            </a:endParaRPr>
          </a:p>
          <a:p>
            <a:r>
              <a:rPr lang="zh-CN" altLang="en-US" dirty="0">
                <a:solidFill>
                  <a:schemeClr val="accent2"/>
                </a:solidFill>
                <a:latin typeface="Times New Roman" panose="02020603050405020304" charset="0"/>
              </a:rPr>
              <a:t>水</a:t>
            </a:r>
            <a:endParaRPr lang="zh-CN" altLang="en-US" dirty="0">
              <a:solidFill>
                <a:schemeClr val="accent2"/>
              </a:solidFill>
              <a:latin typeface="Times New Roman" panose="02020603050405020304" charset="0"/>
            </a:endParaRPr>
          </a:p>
          <a:p>
            <a:r>
              <a:rPr lang="zh-CN" altLang="en-US" dirty="0">
                <a:solidFill>
                  <a:schemeClr val="accent2"/>
                </a:solidFill>
                <a:latin typeface="Times New Roman" panose="02020603050405020304" charset="0"/>
              </a:rPr>
              <a:t>船</a:t>
            </a:r>
            <a:endParaRPr lang="zh-CN" altLang="en-US" dirty="0">
              <a:solidFill>
                <a:schemeClr val="accent2"/>
              </a:solidFill>
              <a:latin typeface="Times New Roman" panose="02020603050405020304" charset="0"/>
            </a:endParaRPr>
          </a:p>
          <a:p>
            <a:r>
              <a:rPr lang="zh-CN" altLang="en-US" dirty="0">
                <a:solidFill>
                  <a:schemeClr val="accent2"/>
                </a:solidFill>
                <a:latin typeface="Times New Roman" panose="02020603050405020304" charset="0"/>
              </a:rPr>
              <a:t>鹰</a:t>
            </a:r>
            <a:endParaRPr lang="zh-CN" altLang="en-US" dirty="0">
              <a:solidFill>
                <a:schemeClr val="accent2"/>
              </a:solidFill>
              <a:latin typeface="Times New Roman" panose="02020603050405020304" charset="0"/>
            </a:endParaRPr>
          </a:p>
          <a:p>
            <a:r>
              <a:rPr lang="zh-CN" altLang="en-US" dirty="0">
                <a:solidFill>
                  <a:schemeClr val="accent2"/>
                </a:solidFill>
                <a:latin typeface="Times New Roman" panose="02020603050405020304" charset="0"/>
              </a:rPr>
              <a:t>鱼</a:t>
            </a:r>
            <a:endParaRPr lang="zh-CN" altLang="en-US" dirty="0">
              <a:solidFill>
                <a:schemeClr val="accent2"/>
              </a:solidFill>
              <a:latin typeface="Times New Roman" panose="02020603050405020304" charset="0"/>
            </a:endParaRPr>
          </a:p>
          <a:p>
            <a:r>
              <a:rPr lang="zh-CN" altLang="en-US" dirty="0">
                <a:solidFill>
                  <a:schemeClr val="accent2"/>
                </a:solidFill>
                <a:latin typeface="Times New Roman" panose="02020603050405020304" charset="0"/>
              </a:rPr>
              <a:t>    万物</a:t>
            </a:r>
            <a:endParaRPr lang="zh-CN" altLang="en-US" dirty="0">
              <a:latin typeface="Times New Roman" panose="02020603050405020304" charset="0"/>
            </a:endParaRPr>
          </a:p>
        </p:txBody>
      </p:sp>
      <p:sp>
        <p:nvSpPr>
          <p:cNvPr id="72709" name="AutoShape 5"/>
          <p:cNvSpPr/>
          <p:nvPr/>
        </p:nvSpPr>
        <p:spPr>
          <a:xfrm>
            <a:off x="2819400" y="1219200"/>
            <a:ext cx="533400" cy="4953000"/>
          </a:xfrm>
          <a:prstGeom prst="leftBrace">
            <a:avLst>
              <a:gd name="adj1" fmla="val 77380"/>
              <a:gd name="adj2" fmla="val 50000"/>
            </a:avLst>
          </a:prstGeom>
          <a:noFill/>
          <a:ln w="12700" cap="flat" cmpd="sng">
            <a:solidFill>
              <a:schemeClr val="tx1"/>
            </a:solidFill>
            <a:prstDash val="solid"/>
            <a:headEnd type="none" w="med" len="med"/>
            <a:tailEnd type="none" w="med" len="med"/>
          </a:ln>
        </p:spPr>
        <p:txBody>
          <a:bodyPr vert="eaVert" anchor="ctr">
            <a:spAutoFit/>
          </a:bodyPr>
          <a:p>
            <a:endParaRPr lang="zh-CN" altLang="en-US" dirty="0">
              <a:latin typeface="Times New Roman" panose="02020603050405020304" charset="0"/>
            </a:endParaRPr>
          </a:p>
        </p:txBody>
      </p:sp>
      <p:sp>
        <p:nvSpPr>
          <p:cNvPr id="72710" name="Text Box 6"/>
          <p:cNvSpPr txBox="1"/>
          <p:nvPr/>
        </p:nvSpPr>
        <p:spPr>
          <a:xfrm>
            <a:off x="1752600" y="3352800"/>
            <a:ext cx="990600" cy="641350"/>
          </a:xfrm>
          <a:prstGeom prst="rect">
            <a:avLst/>
          </a:prstGeom>
          <a:noFill/>
          <a:ln w="12700">
            <a:noFill/>
          </a:ln>
        </p:spPr>
        <p:txBody>
          <a:bodyPr>
            <a:spAutoFit/>
          </a:bodyPr>
          <a:p>
            <a:r>
              <a:rPr lang="zh-CN" altLang="en-US" dirty="0">
                <a:latin typeface="Times New Roman" panose="02020603050405020304" charset="0"/>
              </a:rPr>
              <a:t>景 </a:t>
            </a:r>
            <a:endParaRPr lang="zh-CN" altLang="en-US" dirty="0">
              <a:latin typeface="Times New Roman" panose="02020603050405020304" charset="0"/>
            </a:endParaRPr>
          </a:p>
        </p:txBody>
      </p:sp>
      <p:sp>
        <p:nvSpPr>
          <p:cNvPr id="102407" name="AutoShape 7"/>
          <p:cNvSpPr/>
          <p:nvPr/>
        </p:nvSpPr>
        <p:spPr>
          <a:xfrm>
            <a:off x="4267200" y="1371600"/>
            <a:ext cx="304800" cy="838200"/>
          </a:xfrm>
          <a:prstGeom prst="rightBrace">
            <a:avLst>
              <a:gd name="adj1" fmla="val 22916"/>
              <a:gd name="adj2" fmla="val 50000"/>
            </a:avLst>
          </a:prstGeom>
          <a:noFill/>
          <a:ln w="12700" cap="flat" cmpd="sng">
            <a:solidFill>
              <a:schemeClr val="tx1"/>
            </a:solidFill>
            <a:prstDash val="solid"/>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2408" name="Text Box 8"/>
          <p:cNvSpPr txBox="1"/>
          <p:nvPr/>
        </p:nvSpPr>
        <p:spPr>
          <a:xfrm>
            <a:off x="4724400" y="3048000"/>
            <a:ext cx="1447800" cy="579438"/>
          </a:xfrm>
          <a:prstGeom prst="rect">
            <a:avLst/>
          </a:prstGeom>
          <a:noFill/>
          <a:ln w="12700">
            <a:noFill/>
          </a:ln>
        </p:spPr>
        <p:txBody>
          <a:bodyPr>
            <a:spAutoFit/>
          </a:bodyPr>
          <a:p>
            <a:r>
              <a:rPr lang="zh-CN" altLang="en-US" sz="3200" dirty="0">
                <a:solidFill>
                  <a:srgbClr val="CC3300"/>
                </a:solidFill>
                <a:latin typeface="Times New Roman" panose="02020603050405020304" charset="0"/>
              </a:rPr>
              <a:t>近观</a:t>
            </a:r>
            <a:endParaRPr lang="zh-CN" altLang="en-US" sz="3200" dirty="0">
              <a:solidFill>
                <a:srgbClr val="CC3300"/>
              </a:solidFill>
              <a:latin typeface="Times New Roman" panose="02020603050405020304" charset="0"/>
            </a:endParaRPr>
          </a:p>
        </p:txBody>
      </p:sp>
      <p:sp>
        <p:nvSpPr>
          <p:cNvPr id="102409" name="AutoShape 9"/>
          <p:cNvSpPr/>
          <p:nvPr/>
        </p:nvSpPr>
        <p:spPr>
          <a:xfrm>
            <a:off x="4343400" y="2895600"/>
            <a:ext cx="304800" cy="838200"/>
          </a:xfrm>
          <a:prstGeom prst="rightBrace">
            <a:avLst>
              <a:gd name="adj1" fmla="val 22916"/>
              <a:gd name="adj2" fmla="val 50000"/>
            </a:avLst>
          </a:prstGeom>
          <a:noFill/>
          <a:ln w="12700" cap="flat" cmpd="sng">
            <a:solidFill>
              <a:schemeClr val="tx1"/>
            </a:solidFill>
            <a:prstDash val="solid"/>
            <a:headEnd type="none" w="med" len="med"/>
            <a:tailEnd type="none" w="med" len="med"/>
          </a:ln>
        </p:spPr>
        <p:txBody>
          <a:bodyPr vert="eaVert" wrap="none" anchor="ctr">
            <a:spAutoFit/>
          </a:bodyPr>
          <a:p>
            <a:endParaRPr lang="zh-CN" altLang="en-US" dirty="0">
              <a:latin typeface="Times New Roman" panose="02020603050405020304" charset="0"/>
            </a:endParaRPr>
          </a:p>
        </p:txBody>
      </p:sp>
      <p:sp>
        <p:nvSpPr>
          <p:cNvPr id="102410" name="Text Box 10"/>
          <p:cNvSpPr txBox="1"/>
          <p:nvPr/>
        </p:nvSpPr>
        <p:spPr>
          <a:xfrm>
            <a:off x="4876800" y="4191000"/>
            <a:ext cx="1143000" cy="579438"/>
          </a:xfrm>
          <a:prstGeom prst="rect">
            <a:avLst/>
          </a:prstGeom>
          <a:noFill/>
          <a:ln w="12700">
            <a:noFill/>
          </a:ln>
        </p:spPr>
        <p:txBody>
          <a:bodyPr>
            <a:spAutoFit/>
          </a:bodyPr>
          <a:p>
            <a:r>
              <a:rPr lang="zh-CN" altLang="en-US" sz="3200" dirty="0">
                <a:solidFill>
                  <a:srgbClr val="CC3300"/>
                </a:solidFill>
                <a:latin typeface="Times New Roman" panose="02020603050405020304" charset="0"/>
              </a:rPr>
              <a:t>仰望</a:t>
            </a:r>
            <a:endParaRPr lang="zh-CN" altLang="en-US" sz="3200" dirty="0">
              <a:solidFill>
                <a:srgbClr val="CC3300"/>
              </a:solidFill>
              <a:latin typeface="Times New Roman" panose="02020603050405020304" charset="0"/>
            </a:endParaRPr>
          </a:p>
        </p:txBody>
      </p:sp>
      <p:sp>
        <p:nvSpPr>
          <p:cNvPr id="102411" name="Text Box 11"/>
          <p:cNvSpPr txBox="1"/>
          <p:nvPr/>
        </p:nvSpPr>
        <p:spPr>
          <a:xfrm>
            <a:off x="4724400" y="5029200"/>
            <a:ext cx="1447800" cy="579438"/>
          </a:xfrm>
          <a:prstGeom prst="rect">
            <a:avLst/>
          </a:prstGeom>
          <a:noFill/>
          <a:ln w="12700">
            <a:noFill/>
          </a:ln>
        </p:spPr>
        <p:txBody>
          <a:bodyPr>
            <a:spAutoFit/>
          </a:bodyPr>
          <a:p>
            <a:r>
              <a:rPr lang="zh-CN" altLang="en-US" sz="3200" dirty="0">
                <a:solidFill>
                  <a:srgbClr val="CC3300"/>
                </a:solidFill>
                <a:latin typeface="Times New Roman" panose="02020603050405020304" charset="0"/>
              </a:rPr>
              <a:t>俯瞰</a:t>
            </a:r>
            <a:endParaRPr lang="zh-CN" altLang="en-US" sz="3200" dirty="0">
              <a:solidFill>
                <a:srgbClr val="CC3300"/>
              </a:solidFill>
              <a:latin typeface="Times New Roman" panose="02020603050405020304" charset="0"/>
            </a:endParaRPr>
          </a:p>
        </p:txBody>
      </p:sp>
      <p:sp>
        <p:nvSpPr>
          <p:cNvPr id="72716" name="Text Box 29"/>
          <p:cNvSpPr txBox="1"/>
          <p:nvPr/>
        </p:nvSpPr>
        <p:spPr>
          <a:xfrm>
            <a:off x="1066800" y="304800"/>
            <a:ext cx="7086600" cy="641350"/>
          </a:xfrm>
          <a:prstGeom prst="rect">
            <a:avLst/>
          </a:prstGeom>
          <a:noFill/>
          <a:ln w="12700">
            <a:noFill/>
          </a:ln>
        </p:spPr>
        <p:txBody>
          <a:bodyPr>
            <a:spAutoFit/>
          </a:bodyPr>
          <a:p>
            <a:pPr algn="l"/>
            <a:r>
              <a:rPr lang="zh-CN" altLang="en-US" dirty="0">
                <a:latin typeface="Times New Roman" panose="02020603050405020304" charset="0"/>
              </a:rPr>
              <a:t>⑴ 、词人是怎样变换视角写景的? </a:t>
            </a:r>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wipe(left)">
                                      <p:cBhvr>
                                        <p:cTn id="7" dur="5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
                                            <p:txEl>
                                              <p:charRg st="0" end="3"/>
                                            </p:txEl>
                                          </p:spTgt>
                                        </p:tgtEl>
                                        <p:attrNameLst>
                                          <p:attrName>style.visibility</p:attrName>
                                        </p:attrNameLst>
                                      </p:cBhvr>
                                      <p:to>
                                        <p:strVal val="visible"/>
                                      </p:to>
                                    </p:set>
                                    <p:animEffect transition="in" filter="dissolve">
                                      <p:cBhvr>
                                        <p:cTn id="12" dur="500"/>
                                        <p:tgtEl>
                                          <p:spTgt spid="102403">
                                            <p:txEl>
                                              <p:charRg st="0"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9"/>
                                        </p:tgtEl>
                                        <p:attrNameLst>
                                          <p:attrName>style.visibility</p:attrName>
                                        </p:attrNameLst>
                                      </p:cBhvr>
                                      <p:to>
                                        <p:strVal val="visible"/>
                                      </p:to>
                                    </p:set>
                                    <p:animEffect transition="in" filter="dissolve">
                                      <p:cBhvr>
                                        <p:cTn id="17" dur="500"/>
                                        <p:tgtEl>
                                          <p:spTgt spid="1024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08">
                                            <p:txEl>
                                              <p:charRg st="0" end="3"/>
                                            </p:txEl>
                                          </p:spTgt>
                                        </p:tgtEl>
                                        <p:attrNameLst>
                                          <p:attrName>style.visibility</p:attrName>
                                        </p:attrNameLst>
                                      </p:cBhvr>
                                      <p:to>
                                        <p:strVal val="visible"/>
                                      </p:to>
                                    </p:set>
                                    <p:animEffect transition="in" filter="dissolve">
                                      <p:cBhvr>
                                        <p:cTn id="22" dur="500"/>
                                        <p:tgtEl>
                                          <p:spTgt spid="102408">
                                            <p:txEl>
                                              <p:charRg st="0"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10">
                                            <p:txEl>
                                              <p:charRg st="0" end="3"/>
                                            </p:txEl>
                                          </p:spTgt>
                                        </p:tgtEl>
                                        <p:attrNameLst>
                                          <p:attrName>style.visibility</p:attrName>
                                        </p:attrNameLst>
                                      </p:cBhvr>
                                      <p:to>
                                        <p:strVal val="visible"/>
                                      </p:to>
                                    </p:set>
                                    <p:animEffect transition="in" filter="dissolve">
                                      <p:cBhvr>
                                        <p:cTn id="27" dur="500"/>
                                        <p:tgtEl>
                                          <p:spTgt spid="102410">
                                            <p:txEl>
                                              <p:charRg st="0"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11">
                                            <p:txEl>
                                              <p:charRg st="0" end="3"/>
                                            </p:txEl>
                                          </p:spTgt>
                                        </p:tgtEl>
                                        <p:attrNameLst>
                                          <p:attrName>style.visibility</p:attrName>
                                        </p:attrNameLst>
                                      </p:cBhvr>
                                      <p:to>
                                        <p:strVal val="visible"/>
                                      </p:to>
                                    </p:set>
                                    <p:animEffect transition="in" filter="dissolve">
                                      <p:cBhvr>
                                        <p:cTn id="32" dur="500"/>
                                        <p:tgtEl>
                                          <p:spTgt spid="102411">
                                            <p:txEl>
                                              <p:charRg st="0"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02407" grpId="0" animBg="1"/>
      <p:bldP spid="102408" grpId="0" build="p"/>
      <p:bldP spid="102409" grpId="0" animBg="1"/>
      <p:bldP spid="102410" grpId="0" build="p"/>
      <p:bldP spid="102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ctr"/>
          <a:p>
            <a:pPr eaLnBrk="1" hangingPunct="1"/>
            <a:r>
              <a:rPr lang="zh-CN" altLang="en-US" sz="4000" b="1" u="sng" dirty="0">
                <a:solidFill>
                  <a:srgbClr val="FF0000"/>
                </a:solidFill>
                <a:ea typeface="楷体_GB2312" pitchFamily="49" charset="-122"/>
              </a:rPr>
              <a:t>诗人简介</a:t>
            </a:r>
            <a:endParaRPr lang="zh-CN" altLang="en-US" sz="4000" b="1" u="sng" dirty="0">
              <a:solidFill>
                <a:srgbClr val="FF0000"/>
              </a:solidFill>
              <a:ea typeface="楷体_GB2312" pitchFamily="49" charset="-122"/>
            </a:endParaRPr>
          </a:p>
        </p:txBody>
      </p:sp>
      <p:sp>
        <p:nvSpPr>
          <p:cNvPr id="9219" name="Rectangle 4"/>
          <p:cNvSpPr>
            <a:spLocks noGrp="1"/>
          </p:cNvSpPr>
          <p:nvPr>
            <p:ph idx="1"/>
          </p:nvPr>
        </p:nvSpPr>
        <p:spPr>
          <a:xfrm>
            <a:off x="428625" y="1500188"/>
            <a:ext cx="8029575" cy="4595812"/>
          </a:xfrm>
          <a:ln/>
        </p:spPr>
        <p:txBody>
          <a:bodyPr vert="horz" wrap="square" lIns="91440" tIns="45720" rIns="91440" bIns="45720" anchor="t"/>
          <a:p>
            <a:pPr eaLnBrk="1" hangingPunct="1"/>
            <a:r>
              <a:rPr lang="zh-CN" altLang="en-US" sz="4400" b="1" dirty="0">
                <a:solidFill>
                  <a:schemeClr val="tx2"/>
                </a:solidFill>
              </a:rPr>
              <a:t>毛泽东</a:t>
            </a:r>
            <a:r>
              <a:rPr lang="en-US" altLang="zh-CN" sz="4400" b="1" dirty="0">
                <a:solidFill>
                  <a:schemeClr val="tx2"/>
                </a:solidFill>
              </a:rPr>
              <a:t>,</a:t>
            </a:r>
            <a:r>
              <a:rPr lang="zh-CN" altLang="en-US" sz="4400" b="1" dirty="0">
                <a:solidFill>
                  <a:schemeClr val="tx2"/>
                </a:solidFill>
              </a:rPr>
              <a:t>中国现代政治家</a:t>
            </a:r>
            <a:r>
              <a:rPr lang="en-US" altLang="zh-CN" sz="4400" b="1" dirty="0">
                <a:solidFill>
                  <a:schemeClr val="tx2"/>
                </a:solidFill>
              </a:rPr>
              <a:t>,</a:t>
            </a:r>
            <a:r>
              <a:rPr lang="zh-CN" altLang="en-US" sz="4400" b="1" dirty="0">
                <a:solidFill>
                  <a:schemeClr val="tx2"/>
                </a:solidFill>
              </a:rPr>
              <a:t>思想家</a:t>
            </a:r>
            <a:r>
              <a:rPr lang="en-US" altLang="zh-CN" sz="4400" b="1" dirty="0">
                <a:solidFill>
                  <a:schemeClr val="tx2"/>
                </a:solidFill>
              </a:rPr>
              <a:t>,</a:t>
            </a:r>
            <a:r>
              <a:rPr lang="zh-CN" altLang="en-US" sz="4400" b="1" dirty="0">
                <a:solidFill>
                  <a:schemeClr val="tx2"/>
                </a:solidFill>
              </a:rPr>
              <a:t>军事家。中华人民共和国开国领袖</a:t>
            </a:r>
            <a:r>
              <a:rPr lang="en-US" altLang="zh-CN" sz="4400" b="1" dirty="0">
                <a:solidFill>
                  <a:schemeClr val="tx2"/>
                </a:solidFill>
              </a:rPr>
              <a:t>,</a:t>
            </a:r>
            <a:r>
              <a:rPr lang="zh-CN" altLang="en-US" sz="4400" b="1" dirty="0">
                <a:solidFill>
                  <a:schemeClr val="tx2"/>
                </a:solidFill>
              </a:rPr>
              <a:t>湖南省湘潭韶山冲人</a:t>
            </a:r>
            <a:r>
              <a:rPr lang="en-US" altLang="zh-CN" sz="4400" b="1" dirty="0">
                <a:solidFill>
                  <a:schemeClr val="tx2"/>
                </a:solidFill>
              </a:rPr>
              <a:t>,</a:t>
            </a:r>
            <a:r>
              <a:rPr lang="zh-CN" altLang="en-US" sz="4400" b="1" dirty="0">
                <a:solidFill>
                  <a:schemeClr val="tx2"/>
                </a:solidFill>
              </a:rPr>
              <a:t>生于</a:t>
            </a:r>
            <a:r>
              <a:rPr lang="en-US" altLang="zh-CN" sz="4400" b="1" dirty="0">
                <a:solidFill>
                  <a:schemeClr val="tx2"/>
                </a:solidFill>
              </a:rPr>
              <a:t>1893</a:t>
            </a:r>
            <a:r>
              <a:rPr lang="zh-CN" altLang="en-US" sz="4400" b="1" dirty="0">
                <a:solidFill>
                  <a:schemeClr val="tx2"/>
                </a:solidFill>
              </a:rPr>
              <a:t>年</a:t>
            </a:r>
            <a:r>
              <a:rPr lang="en-US" altLang="zh-CN" sz="4400" b="1" dirty="0">
                <a:solidFill>
                  <a:schemeClr val="tx2"/>
                </a:solidFill>
              </a:rPr>
              <a:t>12</a:t>
            </a:r>
            <a:r>
              <a:rPr lang="zh-CN" altLang="en-US" sz="4400" b="1" dirty="0">
                <a:solidFill>
                  <a:schemeClr val="tx2"/>
                </a:solidFill>
              </a:rPr>
              <a:t>月</a:t>
            </a:r>
            <a:r>
              <a:rPr lang="en-US" altLang="zh-CN" sz="4400" b="1" dirty="0">
                <a:solidFill>
                  <a:schemeClr val="tx2"/>
                </a:solidFill>
              </a:rPr>
              <a:t>26</a:t>
            </a:r>
            <a:r>
              <a:rPr lang="zh-CN" altLang="en-US" sz="4400" b="1" dirty="0">
                <a:solidFill>
                  <a:schemeClr val="tx2"/>
                </a:solidFill>
              </a:rPr>
              <a:t>日</a:t>
            </a:r>
            <a:r>
              <a:rPr lang="en-US" altLang="zh-CN" sz="4400" b="1" dirty="0">
                <a:solidFill>
                  <a:schemeClr val="tx2"/>
                </a:solidFill>
              </a:rPr>
              <a:t>,</a:t>
            </a:r>
            <a:r>
              <a:rPr lang="zh-CN" altLang="en-US" sz="4400" b="1" dirty="0">
                <a:solidFill>
                  <a:schemeClr val="tx2"/>
                </a:solidFill>
              </a:rPr>
              <a:t>逝世于</a:t>
            </a:r>
            <a:r>
              <a:rPr lang="en-US" altLang="zh-CN" sz="4400" b="1" dirty="0">
                <a:solidFill>
                  <a:schemeClr val="tx2"/>
                </a:solidFill>
              </a:rPr>
              <a:t>1976</a:t>
            </a:r>
            <a:r>
              <a:rPr lang="zh-CN" altLang="en-US" sz="4400" b="1" dirty="0">
                <a:solidFill>
                  <a:schemeClr val="tx2"/>
                </a:solidFill>
              </a:rPr>
              <a:t>年</a:t>
            </a:r>
            <a:r>
              <a:rPr lang="en-US" altLang="zh-CN" sz="4400" b="1" dirty="0">
                <a:solidFill>
                  <a:schemeClr val="tx2"/>
                </a:solidFill>
              </a:rPr>
              <a:t>9</a:t>
            </a:r>
            <a:r>
              <a:rPr lang="zh-CN" altLang="en-US" sz="4400" b="1" dirty="0">
                <a:solidFill>
                  <a:schemeClr val="tx2"/>
                </a:solidFill>
              </a:rPr>
              <a:t>月</a:t>
            </a:r>
            <a:r>
              <a:rPr lang="en-US" altLang="zh-CN" sz="4400" b="1" dirty="0">
                <a:solidFill>
                  <a:schemeClr val="tx2"/>
                </a:solidFill>
              </a:rPr>
              <a:t>9</a:t>
            </a:r>
            <a:r>
              <a:rPr lang="zh-CN" altLang="en-US" sz="4400" b="1" dirty="0">
                <a:solidFill>
                  <a:schemeClr val="tx2"/>
                </a:solidFill>
              </a:rPr>
              <a:t>日。</a:t>
            </a:r>
            <a:endParaRPr lang="zh-CN" altLang="en-US" sz="4400" b="1" dirty="0">
              <a:solidFill>
                <a:schemeClr val="tx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2"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3427" name="Text Box 3"/>
          <p:cNvSpPr txBox="1"/>
          <p:nvPr/>
        </p:nvSpPr>
        <p:spPr>
          <a:xfrm>
            <a:off x="990600" y="1371600"/>
            <a:ext cx="7315200" cy="4486275"/>
          </a:xfrm>
          <a:prstGeom prst="rect">
            <a:avLst/>
          </a:prstGeom>
          <a:noFill/>
          <a:ln w="12700">
            <a:noFill/>
          </a:ln>
        </p:spPr>
        <p:txBody>
          <a:bodyPr>
            <a:spAutoFit/>
          </a:bodyPr>
          <a:p>
            <a:pPr algn="l"/>
            <a:r>
              <a:rPr lang="zh-CN" altLang="en-US" dirty="0">
                <a:latin typeface="Times New Roman" panose="02020603050405020304" charset="0"/>
              </a:rPr>
              <a:t>        </a:t>
            </a:r>
            <a:r>
              <a:rPr lang="zh-CN" altLang="en-US" dirty="0">
                <a:solidFill>
                  <a:srgbClr val="6600CC"/>
                </a:solidFill>
                <a:latin typeface="Times New Roman" panose="02020603050405020304" charset="0"/>
              </a:rPr>
              <a:t>由看到的眼前的景想到世界上的万物，再由世界上的万物联想到人类社会，面对这样的热闹场面，诗人禁不住发出了自己的感慨：谁主沉浮？接着通过回忆起当年与百侣们在书院读书的情景，含蓄地回答了这一问题。总之，诗人的情都是由眼前的景而触发的。</a:t>
            </a:r>
            <a:endParaRPr lang="zh-CN" altLang="en-US" dirty="0">
              <a:solidFill>
                <a:srgbClr val="6600CC"/>
              </a:solidFill>
              <a:latin typeface="Times New Roman" panose="02020603050405020304" charset="0"/>
            </a:endParaRPr>
          </a:p>
        </p:txBody>
      </p:sp>
      <p:sp>
        <p:nvSpPr>
          <p:cNvPr id="73732" name="Text Box 4"/>
          <p:cNvSpPr txBox="1"/>
          <p:nvPr/>
        </p:nvSpPr>
        <p:spPr>
          <a:xfrm>
            <a:off x="1295400" y="457200"/>
            <a:ext cx="6400800" cy="641350"/>
          </a:xfrm>
          <a:prstGeom prst="rect">
            <a:avLst/>
          </a:prstGeom>
          <a:noFill/>
          <a:ln w="12700">
            <a:noFill/>
          </a:ln>
        </p:spPr>
        <p:txBody>
          <a:bodyPr>
            <a:spAutoFit/>
          </a:bodyPr>
          <a:p>
            <a:r>
              <a:rPr lang="zh-CN" altLang="en-US" dirty="0">
                <a:latin typeface="Times New Roman" panose="02020603050405020304" charset="0"/>
              </a:rPr>
              <a:t>⑵ 、词人是怎样触景生情的？</a:t>
            </a:r>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427">
                                            <p:txEl>
                                              <p:charRg st="0" end="123"/>
                                            </p:txEl>
                                          </p:spTgt>
                                        </p:tgtEl>
                                        <p:attrNameLst>
                                          <p:attrName>style.visibility</p:attrName>
                                        </p:attrNameLst>
                                      </p:cBhvr>
                                      <p:to>
                                        <p:strVal val="visible"/>
                                      </p:to>
                                    </p:set>
                                    <p:animEffect transition="in" filter="dissolve">
                                      <p:cBhvr>
                                        <p:cTn id="7" dur="500"/>
                                        <p:tgtEl>
                                          <p:spTgt spid="103427">
                                            <p:txEl>
                                              <p:charRg st="0" end="1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1026" descr="E:\李秀飞\李秀飞课件\图片\图片1.jpg"/>
          <p:cNvPicPr>
            <a:picLocks noChangeAspect="1"/>
          </p:cNvPicPr>
          <p:nvPr/>
        </p:nvPicPr>
        <p:blipFill>
          <a:blip r:embed="rId1"/>
          <a:stretch>
            <a:fillRect/>
          </a:stretch>
        </p:blipFill>
        <p:spPr>
          <a:xfrm>
            <a:off x="71438" y="52388"/>
            <a:ext cx="9001125" cy="6753225"/>
          </a:xfrm>
          <a:prstGeom prst="rect">
            <a:avLst/>
          </a:prstGeom>
          <a:noFill/>
          <a:ln w="9525">
            <a:noFill/>
          </a:ln>
        </p:spPr>
      </p:pic>
      <p:sp>
        <p:nvSpPr>
          <p:cNvPr id="74755" name="Text Box 1027"/>
          <p:cNvSpPr txBox="1"/>
          <p:nvPr/>
        </p:nvSpPr>
        <p:spPr>
          <a:xfrm>
            <a:off x="2590800" y="2514600"/>
            <a:ext cx="3352800" cy="701675"/>
          </a:xfrm>
          <a:prstGeom prst="rect">
            <a:avLst/>
          </a:prstGeom>
          <a:noFill/>
          <a:ln w="12700">
            <a:noFill/>
          </a:ln>
        </p:spPr>
        <p:txBody>
          <a:bodyPr>
            <a:spAutoFit/>
          </a:bodyPr>
          <a:p>
            <a:r>
              <a:rPr lang="zh-CN" altLang="en-US" sz="4000" dirty="0">
                <a:solidFill>
                  <a:schemeClr val="accent2"/>
                </a:solidFill>
                <a:latin typeface="Times New Roman" panose="02020603050405020304" charset="0"/>
              </a:rPr>
              <a:t>2、抒情方面</a:t>
            </a:r>
            <a:endParaRPr lang="zh-CN" altLang="en-US" sz="4000" dirty="0">
              <a:solidFill>
                <a:schemeClr val="accent2"/>
              </a:solidFill>
              <a:latin typeface="Times New Roman" panose="0202060305040502030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2"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5779" name="Text Box 3"/>
          <p:cNvSpPr txBox="1"/>
          <p:nvPr/>
        </p:nvSpPr>
        <p:spPr>
          <a:xfrm>
            <a:off x="304800" y="381000"/>
            <a:ext cx="8229600" cy="1465263"/>
          </a:xfrm>
          <a:prstGeom prst="rect">
            <a:avLst/>
          </a:prstGeom>
          <a:noFill/>
          <a:ln w="12700">
            <a:noFill/>
          </a:ln>
        </p:spPr>
        <p:txBody>
          <a:bodyPr>
            <a:spAutoFit/>
          </a:bodyPr>
          <a:p>
            <a:pPr algn="l"/>
            <a:r>
              <a:rPr lang="zh-CN" altLang="en-US" dirty="0">
                <a:latin typeface="Times New Roman" panose="02020603050405020304" charset="0"/>
              </a:rPr>
              <a:t> 思考：诗人是如何将情与景融为一体，</a:t>
            </a:r>
            <a:endParaRPr lang="zh-CN" altLang="en-US" dirty="0">
              <a:latin typeface="Times New Roman" panose="02020603050405020304" charset="0"/>
            </a:endParaRPr>
          </a:p>
          <a:p>
            <a:pPr algn="l"/>
            <a:r>
              <a:rPr lang="zh-CN" altLang="en-US" dirty="0">
                <a:latin typeface="Times New Roman" panose="02020603050405020304" charset="0"/>
              </a:rPr>
              <a:t>             做到情中有景，情景交融的？</a:t>
            </a:r>
            <a:endParaRPr lang="zh-CN" altLang="en-US" dirty="0">
              <a:latin typeface="Times New Roman" panose="02020603050405020304" charset="0"/>
            </a:endParaRPr>
          </a:p>
        </p:txBody>
      </p:sp>
      <p:sp>
        <p:nvSpPr>
          <p:cNvPr id="106500" name="Text Box 4"/>
          <p:cNvSpPr txBox="1"/>
          <p:nvPr/>
        </p:nvSpPr>
        <p:spPr>
          <a:xfrm>
            <a:off x="685800" y="1981200"/>
            <a:ext cx="7696200" cy="4335463"/>
          </a:xfrm>
          <a:prstGeom prst="rect">
            <a:avLst/>
          </a:prstGeom>
          <a:noFill/>
          <a:ln w="12700">
            <a:noFill/>
          </a:ln>
        </p:spPr>
        <p:txBody>
          <a:bodyPr>
            <a:spAutoFit/>
          </a:bodyPr>
          <a:p>
            <a:pPr algn="l">
              <a:lnSpc>
                <a:spcPct val="90000"/>
              </a:lnSpc>
            </a:pPr>
            <a:r>
              <a:rPr lang="zh-CN" altLang="en-US" sz="3200" dirty="0">
                <a:latin typeface="Times New Roman" panose="02020603050405020304" charset="0"/>
              </a:rPr>
              <a:t>        </a:t>
            </a:r>
            <a:r>
              <a:rPr lang="zh-CN" altLang="en-US" sz="3200" dirty="0">
                <a:solidFill>
                  <a:srgbClr val="6600CC"/>
                </a:solidFill>
                <a:latin typeface="Times New Roman" panose="02020603050405020304" charset="0"/>
              </a:rPr>
              <a:t>诗人由看到的景抒发了自己要以天下为己任，改造旧世界的伟大抱负，并由此回想起自己当时在书院中和同学们是如何指点江山，激扬文字和意气风发的。</a:t>
            </a:r>
            <a:endParaRPr lang="zh-CN" altLang="en-US" sz="3200" dirty="0">
              <a:solidFill>
                <a:srgbClr val="6600CC"/>
              </a:solidFill>
              <a:latin typeface="Times New Roman" panose="02020603050405020304" charset="0"/>
            </a:endParaRPr>
          </a:p>
          <a:p>
            <a:pPr algn="l">
              <a:lnSpc>
                <a:spcPct val="80000"/>
              </a:lnSpc>
            </a:pPr>
            <a:r>
              <a:rPr lang="zh-CN" altLang="en-US" sz="3200" dirty="0">
                <a:solidFill>
                  <a:srgbClr val="6600CC"/>
                </a:solidFill>
                <a:latin typeface="Times New Roman" panose="02020603050405020304" charset="0"/>
              </a:rPr>
              <a:t>        诗人在写景当中渗透了自己的情感，在抒情当中也暗含了景，如他回忆百侣在书院中生活的场面正是景的穿插。</a:t>
            </a:r>
            <a:endParaRPr lang="zh-CN" altLang="en-US" sz="3200" dirty="0">
              <a:solidFill>
                <a:srgbClr val="6600CC"/>
              </a:solidFill>
              <a:latin typeface="Times New Roman" panose="02020603050405020304" charset="0"/>
            </a:endParaRPr>
          </a:p>
          <a:p>
            <a:pPr algn="l">
              <a:lnSpc>
                <a:spcPct val="80000"/>
              </a:lnSpc>
            </a:pPr>
            <a:r>
              <a:rPr lang="zh-CN" altLang="en-US" sz="3200" dirty="0">
                <a:solidFill>
                  <a:srgbClr val="6600CC"/>
                </a:solidFill>
                <a:latin typeface="Times New Roman" panose="02020603050405020304" charset="0"/>
              </a:rPr>
              <a:t>        总之，作者的景与情正是围绕着“主沉浮”而融为一体的。</a:t>
            </a:r>
            <a:r>
              <a:rPr lang="zh-CN" altLang="en-US" dirty="0">
                <a:solidFill>
                  <a:srgbClr val="6600CC"/>
                </a:solidFill>
                <a:latin typeface="Times New Roman" panose="02020603050405020304" charset="0"/>
              </a:rPr>
              <a:t> </a:t>
            </a:r>
            <a:endParaRPr lang="zh-CN" altLang="en-US" dirty="0">
              <a:solidFill>
                <a:srgbClr val="6600CC"/>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00">
                                            <p:txEl>
                                              <p:charRg st="0" end="77"/>
                                            </p:txEl>
                                          </p:spTgt>
                                        </p:tgtEl>
                                        <p:attrNameLst>
                                          <p:attrName>style.visibility</p:attrName>
                                        </p:attrNameLst>
                                      </p:cBhvr>
                                      <p:to>
                                        <p:strVal val="visible"/>
                                      </p:to>
                                    </p:set>
                                    <p:animEffect transition="in" filter="dissolve">
                                      <p:cBhvr>
                                        <p:cTn id="7" dur="500"/>
                                        <p:tgtEl>
                                          <p:spTgt spid="106500">
                                            <p:txEl>
                                              <p:charRg st="0" end="7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0">
                                            <p:txEl>
                                              <p:charRg st="77" end="135"/>
                                            </p:txEl>
                                          </p:spTgt>
                                        </p:tgtEl>
                                        <p:attrNameLst>
                                          <p:attrName>style.visibility</p:attrName>
                                        </p:attrNameLst>
                                      </p:cBhvr>
                                      <p:to>
                                        <p:strVal val="visible"/>
                                      </p:to>
                                    </p:set>
                                    <p:animEffect transition="in" filter="dissolve">
                                      <p:cBhvr>
                                        <p:cTn id="12" dur="500"/>
                                        <p:tgtEl>
                                          <p:spTgt spid="106500">
                                            <p:txEl>
                                              <p:charRg st="77" end="13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500">
                                            <p:txEl>
                                              <p:charRg st="135" end="171"/>
                                            </p:txEl>
                                          </p:spTgt>
                                        </p:tgtEl>
                                        <p:attrNameLst>
                                          <p:attrName>style.visibility</p:attrName>
                                        </p:attrNameLst>
                                      </p:cBhvr>
                                      <p:to>
                                        <p:strVal val="visible"/>
                                      </p:to>
                                    </p:set>
                                    <p:animEffect transition="in" filter="dissolve">
                                      <p:cBhvr>
                                        <p:cTn id="17" dur="500"/>
                                        <p:tgtEl>
                                          <p:spTgt spid="106500">
                                            <p:txEl>
                                              <p:charRg st="135" end="1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2" descr="E:\李秀飞\李秀飞课件\图片\图片1.jpg"/>
          <p:cNvPicPr>
            <a:picLocks noChangeAspect="1"/>
          </p:cNvPicPr>
          <p:nvPr/>
        </p:nvPicPr>
        <p:blipFill>
          <a:blip r:embed="rId1"/>
          <a:stretch>
            <a:fillRect/>
          </a:stretch>
        </p:blipFill>
        <p:spPr>
          <a:xfrm>
            <a:off x="0" y="0"/>
            <a:ext cx="9144000" cy="6753225"/>
          </a:xfrm>
          <a:prstGeom prst="rect">
            <a:avLst/>
          </a:prstGeom>
          <a:noFill/>
          <a:ln w="9525">
            <a:noFill/>
          </a:ln>
        </p:spPr>
      </p:pic>
      <p:sp>
        <p:nvSpPr>
          <p:cNvPr id="109571" name="Text Box 3"/>
          <p:cNvSpPr txBox="1"/>
          <p:nvPr/>
        </p:nvSpPr>
        <p:spPr>
          <a:xfrm>
            <a:off x="533400" y="914400"/>
            <a:ext cx="2667000" cy="641350"/>
          </a:xfrm>
          <a:prstGeom prst="rect">
            <a:avLst/>
          </a:prstGeom>
          <a:noFill/>
          <a:ln w="12700">
            <a:noFill/>
          </a:ln>
        </p:spPr>
        <p:txBody>
          <a:bodyPr>
            <a:spAutoFit/>
          </a:bodyPr>
          <a:p>
            <a:r>
              <a:rPr lang="zh-CN" altLang="en-US" dirty="0">
                <a:latin typeface="Times New Roman" panose="02020603050405020304" charset="0"/>
              </a:rPr>
              <a:t>①领字</a:t>
            </a:r>
            <a:endParaRPr lang="zh-CN" altLang="en-US" dirty="0">
              <a:latin typeface="Times New Roman" panose="02020603050405020304" charset="0"/>
            </a:endParaRPr>
          </a:p>
        </p:txBody>
      </p:sp>
      <p:sp>
        <p:nvSpPr>
          <p:cNvPr id="76804" name="Text Box 4"/>
          <p:cNvSpPr txBox="1"/>
          <p:nvPr/>
        </p:nvSpPr>
        <p:spPr>
          <a:xfrm>
            <a:off x="914400" y="228600"/>
            <a:ext cx="3200400" cy="641350"/>
          </a:xfrm>
          <a:prstGeom prst="rect">
            <a:avLst/>
          </a:prstGeom>
          <a:noFill/>
          <a:ln w="12700">
            <a:noFill/>
          </a:ln>
        </p:spPr>
        <p:txBody>
          <a:bodyPr>
            <a:spAutoFit/>
          </a:bodyPr>
          <a:p>
            <a:r>
              <a:rPr lang="zh-CN" altLang="en-US" dirty="0">
                <a:solidFill>
                  <a:schemeClr val="accent2"/>
                </a:solidFill>
                <a:latin typeface="Times New Roman" panose="02020603050405020304" charset="0"/>
              </a:rPr>
              <a:t>3、用词、用韵：</a:t>
            </a:r>
            <a:endParaRPr lang="zh-CN" altLang="en-US" dirty="0">
              <a:solidFill>
                <a:schemeClr val="accent2"/>
              </a:solidFill>
              <a:latin typeface="Times New Roman" panose="02020603050405020304" charset="0"/>
            </a:endParaRPr>
          </a:p>
        </p:txBody>
      </p:sp>
      <p:sp>
        <p:nvSpPr>
          <p:cNvPr id="109573" name="Text Box 5"/>
          <p:cNvSpPr txBox="1"/>
          <p:nvPr/>
        </p:nvSpPr>
        <p:spPr>
          <a:xfrm>
            <a:off x="1447800" y="1752600"/>
            <a:ext cx="3276600" cy="4367213"/>
          </a:xfrm>
          <a:prstGeom prst="rect">
            <a:avLst/>
          </a:prstGeom>
          <a:noFill/>
          <a:ln w="12700">
            <a:noFill/>
          </a:ln>
        </p:spPr>
        <p:txBody>
          <a:bodyPr>
            <a:spAutoFit/>
          </a:bodyPr>
          <a:p>
            <a:pPr algn="l"/>
            <a:r>
              <a:rPr lang="zh-CN" altLang="en-US" sz="2800" dirty="0">
                <a:solidFill>
                  <a:srgbClr val="FF0000"/>
                </a:solidFill>
                <a:latin typeface="Times New Roman" panose="02020603050405020304" charset="0"/>
              </a:rPr>
              <a:t>万山红遍， </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层林尽染；</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漫江碧透，</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百舸争流。 </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鹰击长空，</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鱼翔浅底，</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万类霜天竞自由。</a:t>
            </a:r>
            <a:endParaRPr lang="zh-CN" altLang="en-US" sz="2800" dirty="0">
              <a:solidFill>
                <a:srgbClr val="FF0000"/>
              </a:solidFill>
              <a:latin typeface="Times New Roman" panose="02020603050405020304" charset="0"/>
            </a:endParaRPr>
          </a:p>
        </p:txBody>
      </p:sp>
      <p:sp>
        <p:nvSpPr>
          <p:cNvPr id="109574" name="Text Box 6"/>
          <p:cNvSpPr txBox="1"/>
          <p:nvPr/>
        </p:nvSpPr>
        <p:spPr>
          <a:xfrm>
            <a:off x="5181600" y="1828800"/>
            <a:ext cx="3200400" cy="4367213"/>
          </a:xfrm>
          <a:prstGeom prst="rect">
            <a:avLst/>
          </a:prstGeom>
          <a:noFill/>
          <a:ln w="12700">
            <a:noFill/>
          </a:ln>
        </p:spPr>
        <p:txBody>
          <a:bodyPr>
            <a:spAutoFit/>
          </a:bodyPr>
          <a:p>
            <a:pPr algn="l"/>
            <a:r>
              <a:rPr lang="zh-CN" altLang="en-US" sz="2800" dirty="0">
                <a:solidFill>
                  <a:srgbClr val="FF0000"/>
                </a:solidFill>
                <a:latin typeface="Times New Roman" panose="02020603050405020304" charset="0"/>
              </a:rPr>
              <a:t>同学少年，</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风华正茂；</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书生意气，</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挥斥方遒。</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指点江山，</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激扬文字，</a:t>
            </a:r>
            <a:endParaRPr lang="zh-CN" altLang="en-US" sz="2800" dirty="0">
              <a:solidFill>
                <a:srgbClr val="FF0000"/>
              </a:solidFill>
              <a:latin typeface="Times New Roman" panose="02020603050405020304" charset="0"/>
            </a:endParaRPr>
          </a:p>
          <a:p>
            <a:pPr algn="l"/>
            <a:r>
              <a:rPr lang="zh-CN" altLang="en-US" sz="2800" dirty="0">
                <a:solidFill>
                  <a:srgbClr val="FF0000"/>
                </a:solidFill>
                <a:latin typeface="Times New Roman" panose="02020603050405020304" charset="0"/>
              </a:rPr>
              <a:t>粪土当年万户侯。</a:t>
            </a:r>
            <a:endParaRPr lang="zh-CN" altLang="en-US" sz="2800" dirty="0">
              <a:solidFill>
                <a:srgbClr val="FF0000"/>
              </a:solidFill>
              <a:latin typeface="Times New Roman" panose="02020603050405020304" charset="0"/>
            </a:endParaRPr>
          </a:p>
        </p:txBody>
      </p:sp>
      <p:sp>
        <p:nvSpPr>
          <p:cNvPr id="76807" name="WordArt 9"/>
          <p:cNvSpPr>
            <a:spLocks noTextEdit="1"/>
          </p:cNvSpPr>
          <p:nvPr/>
        </p:nvSpPr>
        <p:spPr>
          <a:xfrm>
            <a:off x="609600" y="1905000"/>
            <a:ext cx="838200" cy="838200"/>
          </a:xfrm>
          <a:prstGeom prst="rect">
            <a:avLst/>
          </a:prstGeom>
        </p:spPr>
        <p:txBody>
          <a:bodyPr wrap="none" fromWordArt="1">
            <a:prstTxWarp prst="textPlain">
              <a:avLst>
                <a:gd name="adj" fmla="val 50000"/>
              </a:avLst>
            </a:prstTxWarp>
            <a:normAutofit/>
          </a:bodyPr>
          <a:p>
            <a:pPr algn="ctr" eaLnBrk="0" hangingPunct="0"/>
            <a:r>
              <a:rPr lang="zh-CN" altLang="en-US" sz="3600" b="1">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看</a:t>
            </a:r>
            <a:endParaRPr lang="zh-CN" altLang="en-US" sz="3600" b="1">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76808" name="WordArt 10"/>
          <p:cNvSpPr>
            <a:spLocks noTextEdit="1"/>
          </p:cNvSpPr>
          <p:nvPr/>
        </p:nvSpPr>
        <p:spPr>
          <a:xfrm>
            <a:off x="4343400" y="1905000"/>
            <a:ext cx="762000" cy="914400"/>
          </a:xfrm>
          <a:prstGeom prst="rect">
            <a:avLst/>
          </a:prstGeom>
        </p:spPr>
        <p:txBody>
          <a:bodyPr wrap="none" fromWordArt="1">
            <a:prstTxWarp prst="textPlain">
              <a:avLst>
                <a:gd name="adj" fmla="val 50000"/>
              </a:avLst>
            </a:prstTxWarp>
            <a:normAutofit/>
          </a:bodyPr>
          <a:p>
            <a:pPr algn="ctr" eaLnBrk="0" hangingPunct="0"/>
            <a:r>
              <a:rPr lang="zh-CN" altLang="en-US" sz="3600" b="1">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恰</a:t>
            </a:r>
            <a:endParaRPr lang="zh-CN" altLang="en-US" sz="3600" b="1">
              <a:ln w="12700" cap="flat" cmpd="sng">
                <a:solidFill>
                  <a:srgbClr val="3333CC"/>
                </a:solidFill>
                <a:prstDash val="soli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1">
                                            <p:txEl>
                                              <p:charRg st="0" end="4"/>
                                            </p:txEl>
                                          </p:spTgt>
                                        </p:tgtEl>
                                        <p:attrNameLst>
                                          <p:attrName>style.visibility</p:attrName>
                                        </p:attrNameLst>
                                      </p:cBhvr>
                                      <p:to>
                                        <p:strVal val="visible"/>
                                      </p:to>
                                    </p:set>
                                    <p:animEffect transition="in" filter="dissolve">
                                      <p:cBhvr>
                                        <p:cTn id="7" dur="500"/>
                                        <p:tgtEl>
                                          <p:spTgt spid="109571">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9573">
                                            <p:txEl>
                                              <p:charRg st="0" end="7"/>
                                            </p:txEl>
                                          </p:spTgt>
                                        </p:tgtEl>
                                        <p:attrNameLst>
                                          <p:attrName>style.visibility</p:attrName>
                                        </p:attrNameLst>
                                      </p:cBhvr>
                                      <p:to>
                                        <p:strVal val="visible"/>
                                      </p:to>
                                    </p:set>
                                    <p:animEffect transition="in" filter="dissolve">
                                      <p:cBhvr>
                                        <p:cTn id="12" dur="500"/>
                                        <p:tgtEl>
                                          <p:spTgt spid="109573">
                                            <p:txEl>
                                              <p:charRg st="0"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9573">
                                            <p:txEl>
                                              <p:charRg st="7" end="13"/>
                                            </p:txEl>
                                          </p:spTgt>
                                        </p:tgtEl>
                                        <p:attrNameLst>
                                          <p:attrName>style.visibility</p:attrName>
                                        </p:attrNameLst>
                                      </p:cBhvr>
                                      <p:to>
                                        <p:strVal val="visible"/>
                                      </p:to>
                                    </p:set>
                                    <p:animEffect transition="in" filter="dissolve">
                                      <p:cBhvr>
                                        <p:cTn id="17" dur="500"/>
                                        <p:tgtEl>
                                          <p:spTgt spid="109573">
                                            <p:txEl>
                                              <p:charRg st="7"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9573">
                                            <p:txEl>
                                              <p:charRg st="13" end="19"/>
                                            </p:txEl>
                                          </p:spTgt>
                                        </p:tgtEl>
                                        <p:attrNameLst>
                                          <p:attrName>style.visibility</p:attrName>
                                        </p:attrNameLst>
                                      </p:cBhvr>
                                      <p:to>
                                        <p:strVal val="visible"/>
                                      </p:to>
                                    </p:set>
                                    <p:animEffect transition="in" filter="dissolve">
                                      <p:cBhvr>
                                        <p:cTn id="22" dur="500"/>
                                        <p:tgtEl>
                                          <p:spTgt spid="109573">
                                            <p:txEl>
                                              <p:charRg st="13" end="1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9573">
                                            <p:txEl>
                                              <p:charRg st="19" end="26"/>
                                            </p:txEl>
                                          </p:spTgt>
                                        </p:tgtEl>
                                        <p:attrNameLst>
                                          <p:attrName>style.visibility</p:attrName>
                                        </p:attrNameLst>
                                      </p:cBhvr>
                                      <p:to>
                                        <p:strVal val="visible"/>
                                      </p:to>
                                    </p:set>
                                    <p:animEffect transition="in" filter="dissolve">
                                      <p:cBhvr>
                                        <p:cTn id="27" dur="500"/>
                                        <p:tgtEl>
                                          <p:spTgt spid="109573">
                                            <p:txEl>
                                              <p:charRg st="19" end="2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9573">
                                            <p:txEl>
                                              <p:charRg st="26" end="32"/>
                                            </p:txEl>
                                          </p:spTgt>
                                        </p:tgtEl>
                                        <p:attrNameLst>
                                          <p:attrName>style.visibility</p:attrName>
                                        </p:attrNameLst>
                                      </p:cBhvr>
                                      <p:to>
                                        <p:strVal val="visible"/>
                                      </p:to>
                                    </p:set>
                                    <p:animEffect transition="in" filter="dissolve">
                                      <p:cBhvr>
                                        <p:cTn id="32" dur="500"/>
                                        <p:tgtEl>
                                          <p:spTgt spid="109573">
                                            <p:txEl>
                                              <p:charRg st="26" end="3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9573">
                                            <p:txEl>
                                              <p:charRg st="32" end="38"/>
                                            </p:txEl>
                                          </p:spTgt>
                                        </p:tgtEl>
                                        <p:attrNameLst>
                                          <p:attrName>style.visibility</p:attrName>
                                        </p:attrNameLst>
                                      </p:cBhvr>
                                      <p:to>
                                        <p:strVal val="visible"/>
                                      </p:to>
                                    </p:set>
                                    <p:animEffect transition="in" filter="dissolve">
                                      <p:cBhvr>
                                        <p:cTn id="37" dur="500"/>
                                        <p:tgtEl>
                                          <p:spTgt spid="109573">
                                            <p:txEl>
                                              <p:charRg st="32" end="3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9573">
                                            <p:txEl>
                                              <p:charRg st="38" end="47"/>
                                            </p:txEl>
                                          </p:spTgt>
                                        </p:tgtEl>
                                        <p:attrNameLst>
                                          <p:attrName>style.visibility</p:attrName>
                                        </p:attrNameLst>
                                      </p:cBhvr>
                                      <p:to>
                                        <p:strVal val="visible"/>
                                      </p:to>
                                    </p:set>
                                    <p:animEffect transition="in" filter="dissolve">
                                      <p:cBhvr>
                                        <p:cTn id="42" dur="500"/>
                                        <p:tgtEl>
                                          <p:spTgt spid="109573">
                                            <p:txEl>
                                              <p:charRg st="38" end="4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6807"/>
                                        </p:tgtEl>
                                        <p:attrNameLst>
                                          <p:attrName>style.visibility</p:attrName>
                                        </p:attrNameLst>
                                      </p:cBhvr>
                                      <p:to>
                                        <p:strVal val="visible"/>
                                      </p:to>
                                    </p:set>
                                    <p:animEffect transition="in" filter="dissolve">
                                      <p:cBhvr>
                                        <p:cTn id="47" dur="500"/>
                                        <p:tgtEl>
                                          <p:spTgt spid="7680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9574">
                                            <p:txEl>
                                              <p:charRg st="0" end="6"/>
                                            </p:txEl>
                                          </p:spTgt>
                                        </p:tgtEl>
                                        <p:attrNameLst>
                                          <p:attrName>style.visibility</p:attrName>
                                        </p:attrNameLst>
                                      </p:cBhvr>
                                      <p:to>
                                        <p:strVal val="visible"/>
                                      </p:to>
                                    </p:set>
                                    <p:animEffect transition="in" filter="dissolve">
                                      <p:cBhvr>
                                        <p:cTn id="52" dur="500"/>
                                        <p:tgtEl>
                                          <p:spTgt spid="109574">
                                            <p:txEl>
                                              <p:charRg st="0"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9574">
                                            <p:txEl>
                                              <p:charRg st="6" end="12"/>
                                            </p:txEl>
                                          </p:spTgt>
                                        </p:tgtEl>
                                        <p:attrNameLst>
                                          <p:attrName>style.visibility</p:attrName>
                                        </p:attrNameLst>
                                      </p:cBhvr>
                                      <p:to>
                                        <p:strVal val="visible"/>
                                      </p:to>
                                    </p:set>
                                    <p:animEffect transition="in" filter="dissolve">
                                      <p:cBhvr>
                                        <p:cTn id="57" dur="500"/>
                                        <p:tgtEl>
                                          <p:spTgt spid="109574">
                                            <p:txEl>
                                              <p:charRg st="6"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9574">
                                            <p:txEl>
                                              <p:charRg st="12" end="18"/>
                                            </p:txEl>
                                          </p:spTgt>
                                        </p:tgtEl>
                                        <p:attrNameLst>
                                          <p:attrName>style.visibility</p:attrName>
                                        </p:attrNameLst>
                                      </p:cBhvr>
                                      <p:to>
                                        <p:strVal val="visible"/>
                                      </p:to>
                                    </p:set>
                                    <p:animEffect transition="in" filter="dissolve">
                                      <p:cBhvr>
                                        <p:cTn id="62" dur="500"/>
                                        <p:tgtEl>
                                          <p:spTgt spid="109574">
                                            <p:txEl>
                                              <p:charRg st="12"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9574">
                                            <p:txEl>
                                              <p:charRg st="18" end="24"/>
                                            </p:txEl>
                                          </p:spTgt>
                                        </p:tgtEl>
                                        <p:attrNameLst>
                                          <p:attrName>style.visibility</p:attrName>
                                        </p:attrNameLst>
                                      </p:cBhvr>
                                      <p:to>
                                        <p:strVal val="visible"/>
                                      </p:to>
                                    </p:set>
                                    <p:animEffect transition="in" filter="dissolve">
                                      <p:cBhvr>
                                        <p:cTn id="67" dur="500"/>
                                        <p:tgtEl>
                                          <p:spTgt spid="109574">
                                            <p:txEl>
                                              <p:charRg st="18" end="2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09574">
                                            <p:txEl>
                                              <p:charRg st="24" end="30"/>
                                            </p:txEl>
                                          </p:spTgt>
                                        </p:tgtEl>
                                        <p:attrNameLst>
                                          <p:attrName>style.visibility</p:attrName>
                                        </p:attrNameLst>
                                      </p:cBhvr>
                                      <p:to>
                                        <p:strVal val="visible"/>
                                      </p:to>
                                    </p:set>
                                    <p:animEffect transition="in" filter="dissolve">
                                      <p:cBhvr>
                                        <p:cTn id="72" dur="500"/>
                                        <p:tgtEl>
                                          <p:spTgt spid="109574">
                                            <p:txEl>
                                              <p:charRg st="24" end="3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09574">
                                            <p:txEl>
                                              <p:charRg st="30" end="36"/>
                                            </p:txEl>
                                          </p:spTgt>
                                        </p:tgtEl>
                                        <p:attrNameLst>
                                          <p:attrName>style.visibility</p:attrName>
                                        </p:attrNameLst>
                                      </p:cBhvr>
                                      <p:to>
                                        <p:strVal val="visible"/>
                                      </p:to>
                                    </p:set>
                                    <p:animEffect transition="in" filter="dissolve">
                                      <p:cBhvr>
                                        <p:cTn id="77" dur="500"/>
                                        <p:tgtEl>
                                          <p:spTgt spid="109574">
                                            <p:txEl>
                                              <p:charRg st="30" end="3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09574">
                                            <p:txEl>
                                              <p:charRg st="36" end="45"/>
                                            </p:txEl>
                                          </p:spTgt>
                                        </p:tgtEl>
                                        <p:attrNameLst>
                                          <p:attrName>style.visibility</p:attrName>
                                        </p:attrNameLst>
                                      </p:cBhvr>
                                      <p:to>
                                        <p:strVal val="visible"/>
                                      </p:to>
                                    </p:set>
                                    <p:animEffect transition="in" filter="dissolve">
                                      <p:cBhvr>
                                        <p:cTn id="82" dur="500"/>
                                        <p:tgtEl>
                                          <p:spTgt spid="109574">
                                            <p:txEl>
                                              <p:charRg st="36" end="4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76808"/>
                                        </p:tgtEl>
                                        <p:attrNameLst>
                                          <p:attrName>style.visibility</p:attrName>
                                        </p:attrNameLst>
                                      </p:cBhvr>
                                      <p:to>
                                        <p:strVal val="visible"/>
                                      </p:to>
                                    </p:set>
                                    <p:animEffect transition="in" filter="dissolve">
                                      <p:cBhvr>
                                        <p:cTn id="87"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P spid="109573" grpId="0" build="p"/>
      <p:bldP spid="10957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2" descr="E:\李秀飞\李秀飞课件\图片\图片1.jpg"/>
          <p:cNvPicPr>
            <a:picLocks noChangeAspect="1"/>
          </p:cNvPicPr>
          <p:nvPr/>
        </p:nvPicPr>
        <p:blipFill>
          <a:blip r:embed="rId1"/>
          <a:stretch>
            <a:fillRect/>
          </a:stretch>
        </p:blipFill>
        <p:spPr>
          <a:xfrm>
            <a:off x="0" y="0"/>
            <a:ext cx="9144000" cy="6805613"/>
          </a:xfrm>
          <a:prstGeom prst="rect">
            <a:avLst/>
          </a:prstGeom>
          <a:noFill/>
          <a:ln w="9525">
            <a:noFill/>
          </a:ln>
        </p:spPr>
      </p:pic>
      <p:sp>
        <p:nvSpPr>
          <p:cNvPr id="77827" name="Text Box 4"/>
          <p:cNvSpPr txBox="1"/>
          <p:nvPr/>
        </p:nvSpPr>
        <p:spPr>
          <a:xfrm>
            <a:off x="609600" y="762000"/>
            <a:ext cx="7543800" cy="641350"/>
          </a:xfrm>
          <a:prstGeom prst="rect">
            <a:avLst/>
          </a:prstGeom>
          <a:noFill/>
          <a:ln w="12700">
            <a:noFill/>
          </a:ln>
        </p:spPr>
        <p:txBody>
          <a:bodyPr>
            <a:spAutoFit/>
          </a:bodyPr>
          <a:p>
            <a:r>
              <a:rPr lang="zh-CN" altLang="en-US" dirty="0">
                <a:latin typeface="Times New Roman" panose="02020603050405020304" charset="0"/>
              </a:rPr>
              <a:t>②用词精当而形象，极富表现力。</a:t>
            </a:r>
            <a:endParaRPr lang="zh-CN" altLang="en-US" dirty="0">
              <a:latin typeface="Times New Roman" panose="02020603050405020304" charset="0"/>
            </a:endParaRPr>
          </a:p>
        </p:txBody>
      </p:sp>
      <p:sp>
        <p:nvSpPr>
          <p:cNvPr id="107526" name="Text Box 6"/>
          <p:cNvSpPr txBox="1"/>
          <p:nvPr/>
        </p:nvSpPr>
        <p:spPr>
          <a:xfrm>
            <a:off x="1066800" y="1981200"/>
            <a:ext cx="7162800" cy="3749675"/>
          </a:xfrm>
          <a:prstGeom prst="rect">
            <a:avLst/>
          </a:prstGeom>
          <a:noFill/>
          <a:ln w="12700">
            <a:noFill/>
          </a:ln>
        </p:spPr>
        <p:txBody>
          <a:bodyPr>
            <a:spAutoFit/>
          </a:bodyPr>
          <a:p>
            <a:pPr algn="l"/>
            <a:r>
              <a:rPr lang="zh-CN" altLang="en-US" sz="4000" dirty="0">
                <a:solidFill>
                  <a:srgbClr val="FF0000"/>
                </a:solidFill>
                <a:latin typeface="Times New Roman" panose="02020603050405020304" charset="0"/>
              </a:rPr>
              <a:t>        独立</a:t>
            </a:r>
            <a:r>
              <a:rPr lang="zh-CN" altLang="en-US" sz="4000" dirty="0">
                <a:solidFill>
                  <a:srgbClr val="006666"/>
                </a:solidFill>
                <a:latin typeface="Times New Roman" panose="02020603050405020304" charset="0"/>
              </a:rPr>
              <a:t>寒秋，湘江北去，橘子洲头。看</a:t>
            </a:r>
            <a:r>
              <a:rPr lang="zh-CN" altLang="en-US" sz="4000" dirty="0">
                <a:solidFill>
                  <a:srgbClr val="FF0000"/>
                </a:solidFill>
                <a:latin typeface="Times New Roman" panose="02020603050405020304" charset="0"/>
              </a:rPr>
              <a:t>万</a:t>
            </a:r>
            <a:r>
              <a:rPr lang="zh-CN" altLang="en-US" sz="4000" dirty="0">
                <a:solidFill>
                  <a:srgbClr val="006666"/>
                </a:solidFill>
                <a:latin typeface="Times New Roman" panose="02020603050405020304" charset="0"/>
              </a:rPr>
              <a:t>山红</a:t>
            </a:r>
            <a:r>
              <a:rPr lang="zh-CN" altLang="en-US" sz="4000" dirty="0">
                <a:solidFill>
                  <a:srgbClr val="FF0000"/>
                </a:solidFill>
                <a:latin typeface="Times New Roman" panose="02020603050405020304" charset="0"/>
              </a:rPr>
              <a:t>遍</a:t>
            </a:r>
            <a:r>
              <a:rPr lang="zh-CN" altLang="en-US" sz="4000" dirty="0">
                <a:solidFill>
                  <a:srgbClr val="006666"/>
                </a:solidFill>
                <a:latin typeface="Times New Roman" panose="02020603050405020304" charset="0"/>
              </a:rPr>
              <a:t>，</a:t>
            </a:r>
            <a:r>
              <a:rPr lang="zh-CN" altLang="en-US" sz="4000" dirty="0">
                <a:solidFill>
                  <a:srgbClr val="FF0000"/>
                </a:solidFill>
                <a:latin typeface="Times New Roman" panose="02020603050405020304" charset="0"/>
              </a:rPr>
              <a:t>层</a:t>
            </a:r>
            <a:r>
              <a:rPr lang="zh-CN" altLang="en-US" sz="4000" dirty="0">
                <a:solidFill>
                  <a:srgbClr val="006666"/>
                </a:solidFill>
                <a:latin typeface="Times New Roman" panose="02020603050405020304" charset="0"/>
              </a:rPr>
              <a:t>林尽</a:t>
            </a:r>
            <a:r>
              <a:rPr lang="zh-CN" altLang="en-US" sz="4000" dirty="0">
                <a:solidFill>
                  <a:srgbClr val="FF0000"/>
                </a:solidFill>
                <a:latin typeface="Times New Roman" panose="02020603050405020304" charset="0"/>
              </a:rPr>
              <a:t>染</a:t>
            </a:r>
            <a:r>
              <a:rPr lang="zh-CN" altLang="en-US" sz="4000" dirty="0">
                <a:solidFill>
                  <a:srgbClr val="006666"/>
                </a:solidFill>
                <a:latin typeface="Times New Roman" panose="02020603050405020304" charset="0"/>
              </a:rPr>
              <a:t>；</a:t>
            </a:r>
            <a:r>
              <a:rPr lang="zh-CN" altLang="en-US" sz="4000" dirty="0">
                <a:solidFill>
                  <a:srgbClr val="FF0000"/>
                </a:solidFill>
                <a:latin typeface="Times New Roman" panose="02020603050405020304" charset="0"/>
              </a:rPr>
              <a:t>漫</a:t>
            </a:r>
            <a:r>
              <a:rPr lang="zh-CN" altLang="en-US" sz="4000" dirty="0">
                <a:solidFill>
                  <a:srgbClr val="006666"/>
                </a:solidFill>
                <a:latin typeface="Times New Roman" panose="02020603050405020304" charset="0"/>
              </a:rPr>
              <a:t>江碧</a:t>
            </a:r>
            <a:r>
              <a:rPr lang="zh-CN" altLang="en-US" sz="4000" dirty="0">
                <a:solidFill>
                  <a:srgbClr val="FF0000"/>
                </a:solidFill>
                <a:latin typeface="Times New Roman" panose="02020603050405020304" charset="0"/>
              </a:rPr>
              <a:t>透</a:t>
            </a:r>
            <a:r>
              <a:rPr lang="zh-CN" altLang="en-US" sz="4000" dirty="0">
                <a:solidFill>
                  <a:srgbClr val="006666"/>
                </a:solidFill>
                <a:latin typeface="Times New Roman" panose="02020603050405020304" charset="0"/>
              </a:rPr>
              <a:t>，</a:t>
            </a:r>
            <a:r>
              <a:rPr lang="zh-CN" altLang="en-US" sz="4000" dirty="0">
                <a:solidFill>
                  <a:srgbClr val="FF0000"/>
                </a:solidFill>
                <a:latin typeface="Times New Roman" panose="02020603050405020304" charset="0"/>
              </a:rPr>
              <a:t>百</a:t>
            </a:r>
            <a:r>
              <a:rPr lang="zh-CN" altLang="en-US" sz="4000" dirty="0">
                <a:solidFill>
                  <a:srgbClr val="006666"/>
                </a:solidFill>
                <a:latin typeface="Times New Roman" panose="02020603050405020304" charset="0"/>
              </a:rPr>
              <a:t>舸</a:t>
            </a:r>
            <a:r>
              <a:rPr lang="zh-CN" altLang="en-US" sz="4000" dirty="0">
                <a:solidFill>
                  <a:srgbClr val="FF0000"/>
                </a:solidFill>
                <a:latin typeface="Times New Roman" panose="02020603050405020304" charset="0"/>
              </a:rPr>
              <a:t>争</a:t>
            </a:r>
            <a:r>
              <a:rPr lang="zh-CN" altLang="en-US" sz="4000" dirty="0">
                <a:solidFill>
                  <a:srgbClr val="006666"/>
                </a:solidFill>
                <a:latin typeface="Times New Roman" panose="02020603050405020304" charset="0"/>
              </a:rPr>
              <a:t>流。鹰</a:t>
            </a:r>
            <a:r>
              <a:rPr lang="zh-CN" altLang="en-US" sz="4000" dirty="0">
                <a:solidFill>
                  <a:srgbClr val="FF0000"/>
                </a:solidFill>
                <a:latin typeface="Times New Roman" panose="02020603050405020304" charset="0"/>
              </a:rPr>
              <a:t>击</a:t>
            </a:r>
            <a:r>
              <a:rPr lang="zh-CN" altLang="en-US" sz="4000" dirty="0">
                <a:solidFill>
                  <a:srgbClr val="006666"/>
                </a:solidFill>
                <a:latin typeface="Times New Roman" panose="02020603050405020304" charset="0"/>
              </a:rPr>
              <a:t>长空，鱼</a:t>
            </a:r>
            <a:r>
              <a:rPr lang="zh-CN" altLang="en-US" sz="4000" dirty="0">
                <a:solidFill>
                  <a:srgbClr val="FF0000"/>
                </a:solidFill>
                <a:latin typeface="Times New Roman" panose="02020603050405020304" charset="0"/>
              </a:rPr>
              <a:t>翔</a:t>
            </a:r>
            <a:r>
              <a:rPr lang="zh-CN" altLang="en-US" sz="4000" dirty="0">
                <a:solidFill>
                  <a:srgbClr val="006666"/>
                </a:solidFill>
                <a:latin typeface="Times New Roman" panose="02020603050405020304" charset="0"/>
              </a:rPr>
              <a:t>浅底，万类霜天</a:t>
            </a:r>
            <a:r>
              <a:rPr lang="zh-CN" altLang="en-US" sz="4000" dirty="0">
                <a:solidFill>
                  <a:srgbClr val="FF0000"/>
                </a:solidFill>
                <a:latin typeface="Times New Roman" panose="02020603050405020304" charset="0"/>
              </a:rPr>
              <a:t>竞</a:t>
            </a:r>
            <a:r>
              <a:rPr lang="zh-CN" altLang="en-US" sz="4000" dirty="0">
                <a:solidFill>
                  <a:srgbClr val="006666"/>
                </a:solidFill>
                <a:latin typeface="Times New Roman" panose="02020603050405020304" charset="0"/>
              </a:rPr>
              <a:t>自由。怅寥廓，问苍茫大地，谁主沉浮？</a:t>
            </a:r>
            <a:endParaRPr lang="zh-CN" altLang="en-US" sz="4000" dirty="0">
              <a:solidFill>
                <a:srgbClr val="006666"/>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6">
                                            <p:txEl>
                                              <p:charRg st="0" end="78"/>
                                            </p:txEl>
                                          </p:spTgt>
                                        </p:tgtEl>
                                        <p:attrNameLst>
                                          <p:attrName>style.visibility</p:attrName>
                                        </p:attrNameLst>
                                      </p:cBhvr>
                                      <p:to>
                                        <p:strVal val="visible"/>
                                      </p:to>
                                    </p:set>
                                    <p:animEffect transition="in" filter="dissolve">
                                      <p:cBhvr>
                                        <p:cTn id="7" dur="500"/>
                                        <p:tgtEl>
                                          <p:spTgt spid="107526">
                                            <p:txEl>
                                              <p:charRg st="0" end="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2" descr="E:\李秀飞\李秀飞课件\图片\图片1.jpg"/>
          <p:cNvPicPr>
            <a:picLocks noChangeAspect="1"/>
          </p:cNvPicPr>
          <p:nvPr/>
        </p:nvPicPr>
        <p:blipFill>
          <a:blip r:embed="rId1"/>
          <a:stretch>
            <a:fillRect/>
          </a:stretch>
        </p:blipFill>
        <p:spPr>
          <a:xfrm>
            <a:off x="0" y="52388"/>
            <a:ext cx="9144000" cy="6753225"/>
          </a:xfrm>
          <a:prstGeom prst="rect">
            <a:avLst/>
          </a:prstGeom>
          <a:noFill/>
          <a:ln w="9525">
            <a:noFill/>
          </a:ln>
        </p:spPr>
      </p:pic>
      <p:sp>
        <p:nvSpPr>
          <p:cNvPr id="108547" name="Text Box 3"/>
          <p:cNvSpPr txBox="1"/>
          <p:nvPr/>
        </p:nvSpPr>
        <p:spPr>
          <a:xfrm>
            <a:off x="609600" y="381000"/>
            <a:ext cx="7772400" cy="5940425"/>
          </a:xfrm>
          <a:prstGeom prst="rect">
            <a:avLst/>
          </a:prstGeom>
          <a:noFill/>
          <a:ln w="12700">
            <a:noFill/>
          </a:ln>
        </p:spPr>
        <p:txBody>
          <a:bodyPr>
            <a:spAutoFit/>
          </a:bodyPr>
          <a:p>
            <a:pPr algn="l"/>
            <a:r>
              <a:rPr lang="zh-CN" altLang="en-US" sz="2800" dirty="0">
                <a:solidFill>
                  <a:srgbClr val="FF0000"/>
                </a:solidFill>
                <a:latin typeface="Times New Roman" panose="02020603050405020304" charset="0"/>
              </a:rPr>
              <a:t>        </a:t>
            </a:r>
            <a:r>
              <a:rPr lang="zh-CN" altLang="en-US" sz="3200" dirty="0">
                <a:solidFill>
                  <a:srgbClr val="FF0000"/>
                </a:solidFill>
                <a:latin typeface="Times New Roman" panose="02020603050405020304" charset="0"/>
              </a:rPr>
              <a:t>“独立”</a:t>
            </a:r>
            <a:r>
              <a:rPr lang="zh-CN" altLang="en-US" sz="3200" dirty="0">
                <a:solidFill>
                  <a:srgbClr val="008080"/>
                </a:solidFill>
                <a:latin typeface="Times New Roman" panose="02020603050405020304" charset="0"/>
              </a:rPr>
              <a:t>看出诗人有所思的形象；</a:t>
            </a:r>
            <a:r>
              <a:rPr lang="zh-CN" altLang="en-US" sz="3200" dirty="0">
                <a:solidFill>
                  <a:srgbClr val="FF0000"/>
                </a:solidFill>
                <a:latin typeface="Times New Roman" panose="02020603050405020304" charset="0"/>
              </a:rPr>
              <a:t>“万”</a:t>
            </a:r>
            <a:r>
              <a:rPr lang="zh-CN" altLang="en-US" sz="3200" dirty="0">
                <a:solidFill>
                  <a:srgbClr val="008080"/>
                </a:solidFill>
                <a:latin typeface="Times New Roman" panose="02020603050405020304" charset="0"/>
              </a:rPr>
              <a:t>字写出了山之多；</a:t>
            </a:r>
            <a:r>
              <a:rPr lang="zh-CN" altLang="en-US" sz="3200" dirty="0">
                <a:solidFill>
                  <a:srgbClr val="FF0000"/>
                </a:solidFill>
                <a:latin typeface="Times New Roman" panose="02020603050405020304" charset="0"/>
              </a:rPr>
              <a:t>“遍”</a:t>
            </a:r>
            <a:r>
              <a:rPr lang="zh-CN" altLang="en-US" sz="3200" dirty="0">
                <a:solidFill>
                  <a:srgbClr val="008080"/>
                </a:solidFill>
                <a:latin typeface="Times New Roman" panose="02020603050405020304" charset="0"/>
              </a:rPr>
              <a:t>字写出了红之广；</a:t>
            </a:r>
            <a:r>
              <a:rPr lang="zh-CN" altLang="en-US" sz="3200" dirty="0">
                <a:solidFill>
                  <a:srgbClr val="FF0000"/>
                </a:solidFill>
                <a:latin typeface="Times New Roman" panose="02020603050405020304" charset="0"/>
              </a:rPr>
              <a:t>“层”</a:t>
            </a:r>
            <a:r>
              <a:rPr lang="zh-CN" altLang="en-US" sz="3200" dirty="0">
                <a:solidFill>
                  <a:srgbClr val="008080"/>
                </a:solidFill>
                <a:latin typeface="Times New Roman" panose="02020603050405020304" charset="0"/>
              </a:rPr>
              <a:t>表现了树林的层层叠叠；</a:t>
            </a:r>
            <a:r>
              <a:rPr lang="en-US" altLang="zh-CN" sz="3200" dirty="0">
                <a:solidFill>
                  <a:srgbClr val="FF0000"/>
                </a:solidFill>
                <a:latin typeface="Times New Roman" panose="02020603050405020304" charset="0"/>
              </a:rPr>
              <a:t>“</a:t>
            </a:r>
            <a:r>
              <a:rPr lang="zh-CN" altLang="en-US" sz="3200" dirty="0">
                <a:solidFill>
                  <a:srgbClr val="FF0000"/>
                </a:solidFill>
                <a:latin typeface="Times New Roman" panose="02020603050405020304" charset="0"/>
              </a:rPr>
              <a:t>染”</a:t>
            </a:r>
            <a:r>
              <a:rPr lang="zh-CN" altLang="en-US" sz="3200" dirty="0">
                <a:solidFill>
                  <a:srgbClr val="008080"/>
                </a:solidFill>
                <a:latin typeface="Times New Roman" panose="02020603050405020304" charset="0"/>
              </a:rPr>
              <a:t>字刻画了岳麓山一带的枫林，好像人工染成一样壮美； </a:t>
            </a:r>
            <a:r>
              <a:rPr lang="zh-CN" altLang="en-US" sz="3200" dirty="0">
                <a:solidFill>
                  <a:srgbClr val="FF0000"/>
                </a:solidFill>
                <a:latin typeface="Times New Roman" panose="02020603050405020304" charset="0"/>
              </a:rPr>
              <a:t>“漫”</a:t>
            </a:r>
            <a:r>
              <a:rPr lang="zh-CN" altLang="en-US" sz="3200" dirty="0">
                <a:solidFill>
                  <a:srgbClr val="008080"/>
                </a:solidFill>
                <a:latin typeface="Times New Roman" panose="02020603050405020304" charset="0"/>
              </a:rPr>
              <a:t>字写出了江水溢满之状；</a:t>
            </a:r>
            <a:r>
              <a:rPr lang="zh-CN" altLang="en-US" sz="3200" dirty="0">
                <a:solidFill>
                  <a:srgbClr val="FF0000"/>
                </a:solidFill>
                <a:latin typeface="Times New Roman" panose="02020603050405020304" charset="0"/>
              </a:rPr>
              <a:t>“透”</a:t>
            </a:r>
            <a:r>
              <a:rPr lang="zh-CN" altLang="en-US" sz="3200" dirty="0">
                <a:solidFill>
                  <a:srgbClr val="008080"/>
                </a:solidFill>
                <a:latin typeface="Times New Roman" panose="02020603050405020304" charset="0"/>
              </a:rPr>
              <a:t>字则表现出了江水碧绿清澈；</a:t>
            </a:r>
            <a:r>
              <a:rPr lang="zh-CN" altLang="en-US" sz="3200" dirty="0">
                <a:solidFill>
                  <a:srgbClr val="FF0000"/>
                </a:solidFill>
                <a:latin typeface="Times New Roman" panose="02020603050405020304" charset="0"/>
              </a:rPr>
              <a:t>“百”</a:t>
            </a:r>
            <a:r>
              <a:rPr lang="zh-CN" altLang="en-US" sz="3200" dirty="0">
                <a:solidFill>
                  <a:srgbClr val="008080"/>
                </a:solidFill>
                <a:latin typeface="Times New Roman" panose="02020603050405020304" charset="0"/>
              </a:rPr>
              <a:t> 字则写出了船的多；</a:t>
            </a:r>
            <a:r>
              <a:rPr lang="zh-CN" altLang="en-US" sz="3200" dirty="0">
                <a:solidFill>
                  <a:srgbClr val="FF0000"/>
                </a:solidFill>
                <a:latin typeface="Times New Roman" panose="02020603050405020304" charset="0"/>
              </a:rPr>
              <a:t>“争”</a:t>
            </a:r>
            <a:r>
              <a:rPr lang="zh-CN" altLang="en-US" sz="3200" dirty="0">
                <a:solidFill>
                  <a:srgbClr val="008080"/>
                </a:solidFill>
                <a:latin typeface="Times New Roman" panose="02020603050405020304" charset="0"/>
              </a:rPr>
              <a:t>字勾勒出了千帆竞发的热闹场面；</a:t>
            </a:r>
            <a:r>
              <a:rPr lang="zh-CN" altLang="en-US" sz="3200" dirty="0">
                <a:solidFill>
                  <a:srgbClr val="FF0000"/>
                </a:solidFill>
                <a:latin typeface="Times New Roman" panose="02020603050405020304" charset="0"/>
              </a:rPr>
              <a:t>“击”</a:t>
            </a:r>
            <a:r>
              <a:rPr lang="zh-CN" altLang="en-US" sz="3200" dirty="0">
                <a:solidFill>
                  <a:srgbClr val="008080"/>
                </a:solidFill>
                <a:latin typeface="Times New Roman" panose="02020603050405020304" charset="0"/>
              </a:rPr>
              <a:t>准确地形容出了鹰搏击天空的矫健迅猛；</a:t>
            </a:r>
            <a:r>
              <a:rPr lang="zh-CN" altLang="en-US" sz="3200" dirty="0">
                <a:solidFill>
                  <a:srgbClr val="FF0000"/>
                </a:solidFill>
                <a:latin typeface="Times New Roman" panose="02020603050405020304" charset="0"/>
              </a:rPr>
              <a:t>“翔”</a:t>
            </a:r>
            <a:r>
              <a:rPr lang="zh-CN" altLang="en-US" sz="3200" dirty="0">
                <a:solidFill>
                  <a:srgbClr val="008080"/>
                </a:solidFill>
                <a:latin typeface="Times New Roman" panose="02020603050405020304" charset="0"/>
              </a:rPr>
              <a:t>精当地描绘出游鱼在水中轻快自如的样子，犹如飞鸟盘旋滑翔于高空一样。</a:t>
            </a:r>
            <a:r>
              <a:rPr lang="zh-CN" altLang="en-US" sz="3200" dirty="0">
                <a:solidFill>
                  <a:srgbClr val="FF0000"/>
                </a:solidFill>
                <a:latin typeface="Times New Roman" panose="02020603050405020304" charset="0"/>
              </a:rPr>
              <a:t>“竞”</a:t>
            </a:r>
            <a:r>
              <a:rPr lang="zh-CN" altLang="en-US" sz="3200" dirty="0">
                <a:solidFill>
                  <a:srgbClr val="008080"/>
                </a:solidFill>
                <a:latin typeface="Times New Roman" panose="02020603050405020304" charset="0"/>
              </a:rPr>
              <a:t>字则将秋景写活了，写出了秋天的勃勃生机。</a:t>
            </a:r>
            <a:endParaRPr lang="zh-CN" altLang="en-US" sz="3200" dirty="0">
              <a:solidFill>
                <a:srgbClr val="00808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xEl>
                                              <p:charRg st="0" end="229"/>
                                            </p:txEl>
                                          </p:spTgt>
                                        </p:tgtEl>
                                        <p:attrNameLst>
                                          <p:attrName>style.visibility</p:attrName>
                                        </p:attrNameLst>
                                      </p:cBhvr>
                                      <p:to>
                                        <p:strVal val="visible"/>
                                      </p:to>
                                    </p:set>
                                    <p:animEffect transition="in" filter="dissolve">
                                      <p:cBhvr>
                                        <p:cTn id="7" dur="500"/>
                                        <p:tgtEl>
                                          <p:spTgt spid="108547">
                                            <p:txEl>
                                              <p:charRg st="0" end="2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2" descr="E:\李秀飞\李秀飞课件\图片\图片1.jpg"/>
          <p:cNvPicPr>
            <a:picLocks noChangeAspect="1"/>
          </p:cNvPicPr>
          <p:nvPr/>
        </p:nvPicPr>
        <p:blipFill>
          <a:blip r:embed="rId1"/>
          <a:stretch>
            <a:fillRect/>
          </a:stretch>
        </p:blipFill>
        <p:spPr>
          <a:xfrm>
            <a:off x="0" y="0"/>
            <a:ext cx="9144000" cy="6753225"/>
          </a:xfrm>
          <a:prstGeom prst="rect">
            <a:avLst/>
          </a:prstGeom>
          <a:noFill/>
          <a:ln w="9525">
            <a:noFill/>
          </a:ln>
        </p:spPr>
      </p:pic>
      <p:sp>
        <p:nvSpPr>
          <p:cNvPr id="79875" name="Text Box 3"/>
          <p:cNvSpPr txBox="1"/>
          <p:nvPr/>
        </p:nvSpPr>
        <p:spPr>
          <a:xfrm>
            <a:off x="914400" y="381000"/>
            <a:ext cx="3733800" cy="641350"/>
          </a:xfrm>
          <a:prstGeom prst="rect">
            <a:avLst/>
          </a:prstGeom>
          <a:noFill/>
          <a:ln w="12700">
            <a:noFill/>
          </a:ln>
        </p:spPr>
        <p:txBody>
          <a:bodyPr>
            <a:spAutoFit/>
          </a:bodyPr>
          <a:p>
            <a:r>
              <a:rPr lang="zh-CN" altLang="en-US" dirty="0">
                <a:solidFill>
                  <a:schemeClr val="accent2"/>
                </a:solidFill>
                <a:latin typeface="Times New Roman" panose="02020603050405020304" charset="0"/>
              </a:rPr>
              <a:t>三、巩固与拓展</a:t>
            </a:r>
            <a:endParaRPr lang="zh-CN" altLang="en-US" dirty="0">
              <a:solidFill>
                <a:schemeClr val="accent2"/>
              </a:solidFill>
              <a:latin typeface="Times New Roman" panose="02020603050405020304" charset="0"/>
            </a:endParaRPr>
          </a:p>
        </p:txBody>
      </p:sp>
      <p:sp>
        <p:nvSpPr>
          <p:cNvPr id="114692" name="Text Box 4"/>
          <p:cNvSpPr txBox="1"/>
          <p:nvPr/>
        </p:nvSpPr>
        <p:spPr>
          <a:xfrm>
            <a:off x="533400" y="1676400"/>
            <a:ext cx="8229600" cy="1465263"/>
          </a:xfrm>
          <a:prstGeom prst="rect">
            <a:avLst/>
          </a:prstGeom>
          <a:noFill/>
          <a:ln w="12700">
            <a:noFill/>
          </a:ln>
        </p:spPr>
        <p:txBody>
          <a:bodyPr>
            <a:spAutoFit/>
          </a:bodyPr>
          <a:p>
            <a:pPr algn="l"/>
            <a:r>
              <a:rPr lang="zh-CN" altLang="en-US" dirty="0">
                <a:latin typeface="Times New Roman" panose="02020603050405020304" charset="0"/>
              </a:rPr>
              <a:t>1、试背诵全词。</a:t>
            </a:r>
            <a:r>
              <a:rPr lang="zh-CN" altLang="en-US" dirty="0">
                <a:latin typeface="Times New Roman" panose="02020603050405020304" charset="0"/>
                <a:hlinkClick r:id="" action="ppaction://hlinkshowjump?jump=nextslide"/>
              </a:rPr>
              <a:t>　　</a:t>
            </a:r>
            <a:endParaRPr lang="zh-CN" altLang="en-US" dirty="0">
              <a:latin typeface="Times New Roman" panose="02020603050405020304" charset="0"/>
            </a:endParaRPr>
          </a:p>
          <a:p>
            <a:pPr algn="l"/>
            <a:r>
              <a:rPr lang="zh-CN" altLang="en-US" dirty="0">
                <a:latin typeface="Times New Roman" panose="02020603050405020304" charset="0"/>
              </a:rPr>
              <a:t>2、练习：《学与练》</a:t>
            </a:r>
            <a:r>
              <a:rPr lang="en-US" altLang="zh-CN" dirty="0">
                <a:latin typeface="Times New Roman" panose="02020603050405020304" charset="0"/>
              </a:rPr>
              <a:t>P</a:t>
            </a:r>
            <a:r>
              <a:rPr lang="en-US" altLang="zh-CN" baseline="-25000" dirty="0">
                <a:latin typeface="Times New Roman" panose="02020603050405020304" charset="0"/>
              </a:rPr>
              <a:t>33 </a:t>
            </a:r>
            <a:r>
              <a:rPr lang="zh-CN" altLang="en-US" dirty="0">
                <a:latin typeface="Times New Roman" panose="02020603050405020304" charset="0"/>
              </a:rPr>
              <a:t>第13至15题</a:t>
            </a:r>
            <a:endParaRPr lang="zh-CN" altLang="en-US" dirty="0">
              <a:latin typeface="Times New Roman" panose="02020603050405020304" charset="0"/>
            </a:endParaRPr>
          </a:p>
        </p:txBody>
      </p:sp>
      <p:sp>
        <p:nvSpPr>
          <p:cNvPr id="114693" name="Text Box 5"/>
          <p:cNvSpPr txBox="1"/>
          <p:nvPr/>
        </p:nvSpPr>
        <p:spPr>
          <a:xfrm>
            <a:off x="533400" y="3581400"/>
            <a:ext cx="7924800" cy="641350"/>
          </a:xfrm>
          <a:prstGeom prst="rect">
            <a:avLst/>
          </a:prstGeom>
          <a:noFill/>
          <a:ln w="12700">
            <a:noFill/>
          </a:ln>
        </p:spPr>
        <p:txBody>
          <a:bodyPr>
            <a:spAutoFit/>
          </a:bodyPr>
          <a:p>
            <a:pPr algn="l"/>
            <a:r>
              <a:rPr lang="zh-CN" altLang="en-US" dirty="0">
                <a:latin typeface="Times New Roman" panose="02020603050405020304" charset="0"/>
              </a:rPr>
              <a:t>3、课外练笔：</a:t>
            </a:r>
            <a:endParaRPr lang="zh-CN" altLang="en-US" dirty="0">
              <a:latin typeface="Times New Roman" panose="02020603050405020304" charset="0"/>
            </a:endParaRPr>
          </a:p>
        </p:txBody>
      </p:sp>
      <p:sp>
        <p:nvSpPr>
          <p:cNvPr id="114694" name="Text Box 6"/>
          <p:cNvSpPr txBox="1"/>
          <p:nvPr/>
        </p:nvSpPr>
        <p:spPr>
          <a:xfrm>
            <a:off x="3505200" y="3581400"/>
            <a:ext cx="4343400" cy="1739900"/>
          </a:xfrm>
          <a:prstGeom prst="rect">
            <a:avLst/>
          </a:prstGeom>
          <a:noFill/>
          <a:ln w="12700">
            <a:noFill/>
          </a:ln>
        </p:spPr>
        <p:txBody>
          <a:bodyPr>
            <a:spAutoFit/>
          </a:bodyPr>
          <a:p>
            <a:pPr algn="l"/>
            <a:r>
              <a:rPr lang="zh-CN" altLang="en-US" dirty="0">
                <a:latin typeface="Times New Roman" panose="02020603050405020304" charset="0"/>
              </a:rPr>
              <a:t>借鉴所学的词，写景状物，通过写景状物抒发自己内心的情感。</a:t>
            </a:r>
            <a:endParaRPr lang="zh-CN" altLang="en-US" dirty="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4692">
                                            <p:txEl>
                                              <p:charRg st="0" end="11"/>
                                            </p:txEl>
                                          </p:spTgt>
                                        </p:tgtEl>
                                        <p:attrNameLst>
                                          <p:attrName>style.visibility</p:attrName>
                                        </p:attrNameLst>
                                      </p:cBhvr>
                                      <p:to>
                                        <p:strVal val="visible"/>
                                      </p:to>
                                    </p:set>
                                    <p:animEffect transition="in" filter="barn(outVertical)">
                                      <p:cBhvr>
                                        <p:cTn id="7" dur="500"/>
                                        <p:tgtEl>
                                          <p:spTgt spid="114692">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4692">
                                            <p:txEl>
                                              <p:charRg st="11" end="33"/>
                                            </p:txEl>
                                          </p:spTgt>
                                        </p:tgtEl>
                                        <p:attrNameLst>
                                          <p:attrName>style.visibility</p:attrName>
                                        </p:attrNameLst>
                                      </p:cBhvr>
                                      <p:to>
                                        <p:strVal val="visible"/>
                                      </p:to>
                                    </p:set>
                                    <p:animEffect transition="in" filter="barn(outVertical)">
                                      <p:cBhvr>
                                        <p:cTn id="12" dur="500"/>
                                        <p:tgtEl>
                                          <p:spTgt spid="114692">
                                            <p:txEl>
                                              <p:charRg st="11" end="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4693">
                                            <p:txEl>
                                              <p:charRg st="0" end="8"/>
                                            </p:txEl>
                                          </p:spTgt>
                                        </p:tgtEl>
                                        <p:attrNameLst>
                                          <p:attrName>style.visibility</p:attrName>
                                        </p:attrNameLst>
                                      </p:cBhvr>
                                      <p:to>
                                        <p:strVal val="visible"/>
                                      </p:to>
                                    </p:set>
                                    <p:animEffect transition="in" filter="barn(outVertical)">
                                      <p:cBhvr>
                                        <p:cTn id="17" dur="500"/>
                                        <p:tgtEl>
                                          <p:spTgt spid="114693">
                                            <p:txEl>
                                              <p:charRg st="0"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4694">
                                            <p:txEl>
                                              <p:charRg st="0" end="29"/>
                                            </p:txEl>
                                          </p:spTgt>
                                        </p:tgtEl>
                                        <p:attrNameLst>
                                          <p:attrName>style.visibility</p:attrName>
                                        </p:attrNameLst>
                                      </p:cBhvr>
                                      <p:to>
                                        <p:strVal val="visible"/>
                                      </p:to>
                                    </p:set>
                                    <p:animEffect transition="in" filter="barn(outVertical)">
                                      <p:cBhvr>
                                        <p:cTn id="22" dur="500"/>
                                        <p:tgtEl>
                                          <p:spTgt spid="114694">
                                            <p:txEl>
                                              <p:charRg st="0"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build="p"/>
      <p:bldP spid="114693" grpId="0" build="p"/>
      <p:bldP spid="11469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2" descr="E:\李秀飞\李秀飞课件\图片\图片1.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0899" name="Text Box 3"/>
          <p:cNvSpPr txBox="1"/>
          <p:nvPr/>
        </p:nvSpPr>
        <p:spPr>
          <a:xfrm>
            <a:off x="914400" y="2514600"/>
            <a:ext cx="2514600" cy="34877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万山红遍，</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层林尽染；</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漫江碧透，</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百舸争流。</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鹰击长空，</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鱼翔浅底，</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万类霜天竞自由。</a:t>
            </a:r>
            <a:endParaRPr lang="zh-CN" altLang="en-US" sz="2400" dirty="0">
              <a:solidFill>
                <a:srgbClr val="006666"/>
              </a:solidFill>
              <a:latin typeface="Times New Roman" panose="02020603050405020304" charset="0"/>
            </a:endParaRPr>
          </a:p>
        </p:txBody>
      </p:sp>
      <p:sp>
        <p:nvSpPr>
          <p:cNvPr id="80900" name="Text Box 4"/>
          <p:cNvSpPr txBox="1"/>
          <p:nvPr/>
        </p:nvSpPr>
        <p:spPr>
          <a:xfrm>
            <a:off x="6477000" y="838200"/>
            <a:ext cx="2667000" cy="34877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同学少年，</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风华正茂；</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书生意气，</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挥斥方遒。</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指点江山，</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激扬文字，</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粪土当年万户侯。</a:t>
            </a:r>
            <a:endParaRPr lang="zh-CN" altLang="en-US" sz="2400" dirty="0">
              <a:solidFill>
                <a:srgbClr val="006666"/>
              </a:solidFill>
              <a:latin typeface="Times New Roman" panose="02020603050405020304" charset="0"/>
            </a:endParaRPr>
          </a:p>
        </p:txBody>
      </p:sp>
      <p:sp>
        <p:nvSpPr>
          <p:cNvPr id="80901" name="Text Box 5"/>
          <p:cNvSpPr txBox="1"/>
          <p:nvPr/>
        </p:nvSpPr>
        <p:spPr>
          <a:xfrm>
            <a:off x="3352800" y="1143000"/>
            <a:ext cx="2362200" cy="14430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怅寥廓，</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问苍茫大地，</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谁主沉浮？</a:t>
            </a:r>
            <a:endParaRPr lang="zh-CN" altLang="en-US" dirty="0">
              <a:solidFill>
                <a:srgbClr val="006666"/>
              </a:solidFill>
              <a:latin typeface="Times New Roman" panose="02020603050405020304" charset="0"/>
            </a:endParaRPr>
          </a:p>
        </p:txBody>
      </p:sp>
      <p:sp>
        <p:nvSpPr>
          <p:cNvPr id="80902" name="Text Box 6"/>
          <p:cNvSpPr txBox="1"/>
          <p:nvPr/>
        </p:nvSpPr>
        <p:spPr>
          <a:xfrm>
            <a:off x="914400" y="609600"/>
            <a:ext cx="1676400" cy="14430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独立寒秋，</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湘江北去，</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橘子洲头。</a:t>
            </a:r>
            <a:endParaRPr lang="zh-CN" altLang="en-US" sz="2400" dirty="0">
              <a:solidFill>
                <a:srgbClr val="006666"/>
              </a:solidFill>
              <a:latin typeface="Times New Roman" panose="02020603050405020304" charset="0"/>
            </a:endParaRPr>
          </a:p>
        </p:txBody>
      </p:sp>
      <p:sp>
        <p:nvSpPr>
          <p:cNvPr id="80903" name="Text Box 7"/>
          <p:cNvSpPr txBox="1"/>
          <p:nvPr/>
        </p:nvSpPr>
        <p:spPr>
          <a:xfrm>
            <a:off x="3276600" y="3352800"/>
            <a:ext cx="2667000" cy="931863"/>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携来百侣曾游，</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忆往昔峥嵘岁月稠。</a:t>
            </a:r>
            <a:endParaRPr lang="zh-CN" altLang="en-US" sz="2400" dirty="0">
              <a:solidFill>
                <a:srgbClr val="006666"/>
              </a:solidFill>
              <a:latin typeface="Times New Roman" panose="02020603050405020304" charset="0"/>
            </a:endParaRPr>
          </a:p>
        </p:txBody>
      </p:sp>
      <p:sp>
        <p:nvSpPr>
          <p:cNvPr id="80904" name="Text Box 8"/>
          <p:cNvSpPr txBox="1"/>
          <p:nvPr/>
        </p:nvSpPr>
        <p:spPr>
          <a:xfrm>
            <a:off x="6477000" y="4724400"/>
            <a:ext cx="1905000" cy="1443038"/>
          </a:xfrm>
          <a:prstGeom prst="rect">
            <a:avLst/>
          </a:prstGeom>
          <a:noFill/>
          <a:ln w="12700">
            <a:noFill/>
          </a:ln>
        </p:spPr>
        <p:txBody>
          <a:bodyPr>
            <a:spAutoFit/>
          </a:bodyPr>
          <a:p>
            <a:pPr algn="l">
              <a:lnSpc>
                <a:spcPct val="90000"/>
              </a:lnSpc>
            </a:pPr>
            <a:r>
              <a:rPr lang="zh-CN" altLang="en-US" sz="2400" dirty="0">
                <a:solidFill>
                  <a:srgbClr val="006666"/>
                </a:solidFill>
                <a:latin typeface="Times New Roman" panose="02020603050405020304" charset="0"/>
              </a:rPr>
              <a:t>曾记否，</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到中流击水，</a:t>
            </a:r>
            <a:endParaRPr lang="zh-CN" altLang="en-US" sz="2400" dirty="0">
              <a:solidFill>
                <a:srgbClr val="006666"/>
              </a:solidFill>
              <a:latin typeface="Times New Roman" panose="02020603050405020304" charset="0"/>
            </a:endParaRPr>
          </a:p>
          <a:p>
            <a:pPr algn="l">
              <a:lnSpc>
                <a:spcPct val="90000"/>
              </a:lnSpc>
            </a:pPr>
            <a:r>
              <a:rPr lang="zh-CN" altLang="en-US" sz="2400" dirty="0">
                <a:solidFill>
                  <a:srgbClr val="006666"/>
                </a:solidFill>
                <a:latin typeface="Times New Roman" panose="02020603050405020304" charset="0"/>
              </a:rPr>
              <a:t>浪遏飞舟？</a:t>
            </a:r>
            <a:endParaRPr lang="zh-CN" altLang="en-US" dirty="0">
              <a:solidFill>
                <a:srgbClr val="006666"/>
              </a:solidFill>
              <a:latin typeface="Times New Roman" panose="02020603050405020304" charset="0"/>
            </a:endParaRPr>
          </a:p>
        </p:txBody>
      </p:sp>
      <p:sp>
        <p:nvSpPr>
          <p:cNvPr id="80905" name="Text Box 9"/>
          <p:cNvSpPr txBox="1"/>
          <p:nvPr/>
        </p:nvSpPr>
        <p:spPr>
          <a:xfrm>
            <a:off x="6019800" y="762000"/>
            <a:ext cx="533400" cy="519113"/>
          </a:xfrm>
          <a:prstGeom prst="rect">
            <a:avLst/>
          </a:prstGeom>
          <a:noFill/>
          <a:ln w="12700">
            <a:noFill/>
          </a:ln>
        </p:spPr>
        <p:txBody>
          <a:bodyPr>
            <a:spAutoFit/>
          </a:bodyPr>
          <a:p>
            <a:r>
              <a:rPr lang="zh-CN" altLang="en-US" sz="2800" dirty="0">
                <a:solidFill>
                  <a:srgbClr val="CC3300"/>
                </a:solidFill>
                <a:latin typeface="Times New Roman" panose="02020603050405020304" charset="0"/>
              </a:rPr>
              <a:t>恰</a:t>
            </a:r>
            <a:endParaRPr lang="zh-CN" altLang="en-US" sz="2800" dirty="0">
              <a:solidFill>
                <a:srgbClr val="CC3300"/>
              </a:solidFill>
              <a:latin typeface="Times New Roman" panose="02020603050405020304" charset="0"/>
            </a:endParaRPr>
          </a:p>
        </p:txBody>
      </p:sp>
      <p:sp>
        <p:nvSpPr>
          <p:cNvPr id="80906" name="Text Box 10"/>
          <p:cNvSpPr txBox="1"/>
          <p:nvPr/>
        </p:nvSpPr>
        <p:spPr>
          <a:xfrm>
            <a:off x="533400" y="2438400"/>
            <a:ext cx="533400" cy="519113"/>
          </a:xfrm>
          <a:prstGeom prst="rect">
            <a:avLst/>
          </a:prstGeom>
          <a:noFill/>
          <a:ln w="12700">
            <a:noFill/>
          </a:ln>
        </p:spPr>
        <p:txBody>
          <a:bodyPr>
            <a:spAutoFit/>
          </a:bodyPr>
          <a:p>
            <a:r>
              <a:rPr lang="zh-CN" altLang="en-US" sz="2800" dirty="0">
                <a:solidFill>
                  <a:srgbClr val="CC3300"/>
                </a:solidFill>
                <a:latin typeface="Times New Roman" panose="02020603050405020304" charset="0"/>
              </a:rPr>
              <a:t>看</a:t>
            </a:r>
            <a:endParaRPr lang="zh-CN" altLang="en-US" sz="2800" dirty="0">
              <a:solidFill>
                <a:srgbClr val="CC3300"/>
              </a:solidFill>
              <a:latin typeface="Times New Roman" panose="02020603050405020304" charset="0"/>
            </a:endParaRPr>
          </a:p>
        </p:txBody>
      </p:sp>
      <p:sp>
        <p:nvSpPr>
          <p:cNvPr id="80907" name="Text Box 21"/>
          <p:cNvSpPr txBox="1"/>
          <p:nvPr/>
        </p:nvSpPr>
        <p:spPr>
          <a:xfrm>
            <a:off x="3657600" y="5105400"/>
            <a:ext cx="1828800" cy="641350"/>
          </a:xfrm>
          <a:prstGeom prst="rect">
            <a:avLst/>
          </a:prstGeom>
          <a:noFill/>
          <a:ln w="12700">
            <a:noFill/>
          </a:ln>
        </p:spPr>
        <p:txBody>
          <a:bodyPr>
            <a:spAutoFit/>
          </a:bodyPr>
          <a:p>
            <a:r>
              <a:rPr lang="zh-CN" altLang="en-US" dirty="0">
                <a:solidFill>
                  <a:schemeClr val="bg1"/>
                </a:solidFill>
                <a:latin typeface="Times New Roman" panose="02020603050405020304" charset="0"/>
                <a:hlinkClick r:id="" action="ppaction://hlinkshowjump?jump=previousslide"/>
              </a:rPr>
              <a:t>　　　</a:t>
            </a:r>
            <a:endParaRPr lang="zh-CN" altLang="en-US" dirty="0">
              <a:solidFill>
                <a:schemeClr val="bg1"/>
              </a:solidFill>
              <a:latin typeface="Times New Roman" panose="0202060305040502030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Text Box 3"/>
          <p:cNvSpPr txBox="1"/>
          <p:nvPr/>
        </p:nvSpPr>
        <p:spPr>
          <a:xfrm>
            <a:off x="457200" y="914400"/>
            <a:ext cx="1828800" cy="457200"/>
          </a:xfrm>
          <a:prstGeom prst="rect">
            <a:avLst/>
          </a:prstGeom>
          <a:noFill/>
          <a:ln w="9525">
            <a:noFill/>
          </a:ln>
        </p:spPr>
        <p:txBody>
          <a:bodyPr>
            <a:spAutoFit/>
          </a:bodyPr>
          <a:p>
            <a:r>
              <a:rPr lang="zh-CN" altLang="en-US" sz="2400" dirty="0">
                <a:latin typeface="黑体" panose="02010609060101010101" pitchFamily="49" charset="-122"/>
                <a:ea typeface="黑体" panose="02010609060101010101" pitchFamily="49" charset="-122"/>
              </a:rPr>
              <a:t>课堂练习 </a:t>
            </a:r>
            <a:endParaRPr lang="zh-CN" altLang="en-US" sz="2400" dirty="0">
              <a:latin typeface="黑体" panose="02010609060101010101" pitchFamily="49" charset="-122"/>
              <a:ea typeface="黑体" panose="02010609060101010101" pitchFamily="49" charset="-122"/>
            </a:endParaRPr>
          </a:p>
        </p:txBody>
      </p:sp>
      <p:sp>
        <p:nvSpPr>
          <p:cNvPr id="75780" name="Text Box 4"/>
          <p:cNvSpPr txBox="1"/>
          <p:nvPr/>
        </p:nvSpPr>
        <p:spPr>
          <a:xfrm>
            <a:off x="381000" y="1524000"/>
            <a:ext cx="7162800" cy="3195638"/>
          </a:xfrm>
          <a:prstGeom prst="rect">
            <a:avLst/>
          </a:prstGeom>
          <a:noFill/>
          <a:ln w="9525">
            <a:noFill/>
          </a:ln>
        </p:spPr>
        <p:txBody>
          <a:bodyPr>
            <a:spAutoFit/>
          </a:bodyPr>
          <a:p>
            <a:pPr algn="just"/>
            <a:r>
              <a:rPr lang="en-US" altLang="zh-CN" sz="2400" dirty="0">
                <a:solidFill>
                  <a:schemeClr val="tx2"/>
                </a:solidFill>
                <a:latin typeface="黑体" panose="02010609060101010101" pitchFamily="49" charset="-122"/>
                <a:ea typeface="黑体" panose="02010609060101010101" pitchFamily="49" charset="-122"/>
              </a:rPr>
              <a:t>⑴</a:t>
            </a:r>
            <a:r>
              <a:rPr lang="zh-CN" altLang="en-US" sz="2400" dirty="0">
                <a:solidFill>
                  <a:schemeClr val="tx2"/>
                </a:solidFill>
                <a:latin typeface="黑体" panose="02010609060101010101" pitchFamily="49" charset="-122"/>
                <a:ea typeface="黑体" panose="02010609060101010101" pitchFamily="49" charset="-122"/>
              </a:rPr>
              <a:t>下列加点的字注音有误的一项是</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en-US" altLang="zh-CN" sz="2400" dirty="0">
                <a:solidFill>
                  <a:schemeClr val="tx2"/>
                </a:solidFill>
                <a:latin typeface="黑体" panose="02010609060101010101" pitchFamily="49" charset="-122"/>
                <a:ea typeface="黑体" panose="02010609060101010101" pitchFamily="49" charset="-122"/>
              </a:rPr>
              <a:t>A.</a:t>
            </a:r>
            <a:r>
              <a:rPr lang="zh-CN" altLang="en-US" sz="2400" dirty="0">
                <a:solidFill>
                  <a:schemeClr val="tx2"/>
                </a:solidFill>
                <a:latin typeface="黑体" panose="02010609060101010101" pitchFamily="49" charset="-122"/>
                <a:ea typeface="黑体" panose="02010609060101010101" pitchFamily="49" charset="-122"/>
              </a:rPr>
              <a:t>上阕（</a:t>
            </a:r>
            <a:r>
              <a:rPr lang="en-US" altLang="zh-CN" sz="2400" dirty="0">
                <a:solidFill>
                  <a:schemeClr val="tx2"/>
                </a:solidFill>
                <a:latin typeface="黑体" panose="02010609060101010101" pitchFamily="49" charset="-122"/>
                <a:ea typeface="黑体" panose="02010609060101010101" pitchFamily="49" charset="-122"/>
              </a:rPr>
              <a:t>qu</a:t>
            </a:r>
            <a:r>
              <a:rPr lang="en-US" altLang="zh-CN" sz="2400" dirty="0">
                <a:solidFill>
                  <a:schemeClr val="tx2"/>
                </a:solidFill>
                <a:latin typeface="Times New Roman" panose="02020603050405020304" charset="0"/>
                <a:ea typeface="黑体" panose="02010609060101010101" pitchFamily="49" charset="-122"/>
              </a:rPr>
              <a:t>è</a:t>
            </a:r>
            <a:r>
              <a:rPr lang="zh-CN" altLang="en-US" sz="2400" dirty="0">
                <a:solidFill>
                  <a:schemeClr val="tx2"/>
                </a:solidFill>
                <a:latin typeface="黑体" panose="02010609060101010101" pitchFamily="49" charset="-122"/>
                <a:ea typeface="黑体" panose="02010609060101010101" pitchFamily="49" charset="-122"/>
              </a:rPr>
              <a:t>） 携来（</a:t>
            </a:r>
            <a:r>
              <a:rPr lang="en-US" altLang="zh-CN" sz="2400" dirty="0">
                <a:solidFill>
                  <a:schemeClr val="tx2"/>
                </a:solidFill>
                <a:latin typeface="黑体" panose="02010609060101010101" pitchFamily="49" charset="-122"/>
                <a:ea typeface="黑体" panose="02010609060101010101" pitchFamily="49" charset="-122"/>
              </a:rPr>
              <a:t>xi</a:t>
            </a:r>
            <a:r>
              <a:rPr lang="en-US" altLang="zh-CN" sz="2400" dirty="0">
                <a:solidFill>
                  <a:schemeClr val="tx2"/>
                </a:solidFill>
                <a:latin typeface="Times New Roman" panose="02020603050405020304" charset="0"/>
                <a:ea typeface="黑体" panose="02010609060101010101" pitchFamily="49" charset="-122"/>
              </a:rPr>
              <a:t>é</a:t>
            </a:r>
            <a:r>
              <a:rPr lang="zh-CN" altLang="en-US" sz="2400" dirty="0">
                <a:solidFill>
                  <a:schemeClr val="tx2"/>
                </a:solidFill>
                <a:latin typeface="黑体" panose="02010609060101010101" pitchFamily="49" charset="-122"/>
                <a:ea typeface="黑体" panose="02010609060101010101" pitchFamily="49" charset="-122"/>
              </a:rPr>
              <a:t>）  百舸争流（</a:t>
            </a:r>
            <a:r>
              <a:rPr lang="en-US" altLang="zh-CN" sz="2400" dirty="0">
                <a:solidFill>
                  <a:schemeClr val="tx2"/>
                </a:solidFill>
                <a:latin typeface="黑体" panose="02010609060101010101" pitchFamily="49" charset="-122"/>
                <a:ea typeface="黑体" panose="02010609060101010101" pitchFamily="49" charset="-122"/>
              </a:rPr>
              <a:t>gě</a:t>
            </a:r>
            <a:r>
              <a:rPr lang="zh-CN" altLang="en-US" sz="2400" dirty="0">
                <a:solidFill>
                  <a:schemeClr val="tx2"/>
                </a:solidFill>
                <a:latin typeface="黑体" panose="02010609060101010101" pitchFamily="49" charset="-122"/>
                <a:ea typeface="黑体" panose="02010609060101010101" pitchFamily="49" charset="-122"/>
              </a:rPr>
              <a:t>）</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en-US" altLang="zh-CN" sz="2400" dirty="0">
                <a:solidFill>
                  <a:schemeClr val="tx2"/>
                </a:solidFill>
                <a:latin typeface="黑体" panose="02010609060101010101" pitchFamily="49" charset="-122"/>
                <a:ea typeface="黑体" panose="02010609060101010101" pitchFamily="49" charset="-122"/>
              </a:rPr>
              <a:t>B.</a:t>
            </a:r>
            <a:r>
              <a:rPr lang="zh-CN" altLang="en-US" sz="2400" dirty="0">
                <a:solidFill>
                  <a:schemeClr val="tx2"/>
                </a:solidFill>
                <a:latin typeface="黑体" panose="02010609060101010101" pitchFamily="49" charset="-122"/>
                <a:ea typeface="黑体" panose="02010609060101010101" pitchFamily="49" charset="-122"/>
              </a:rPr>
              <a:t>奇葩（ｐ</a:t>
            </a:r>
            <a:r>
              <a:rPr lang="en-US" altLang="zh-CN" sz="2400" dirty="0">
                <a:solidFill>
                  <a:schemeClr val="tx2"/>
                </a:solidFill>
                <a:latin typeface="黑体" panose="02010609060101010101" pitchFamily="49" charset="-122"/>
                <a:ea typeface="黑体" panose="02010609060101010101" pitchFamily="49" charset="-122"/>
              </a:rPr>
              <a:t>ā</a:t>
            </a:r>
            <a:r>
              <a:rPr lang="zh-CN" altLang="en-US" sz="2400" dirty="0">
                <a:solidFill>
                  <a:schemeClr val="tx2"/>
                </a:solidFill>
                <a:latin typeface="黑体" panose="02010609060101010101" pitchFamily="49" charset="-122"/>
                <a:ea typeface="黑体" panose="02010609060101010101" pitchFamily="49" charset="-122"/>
              </a:rPr>
              <a:t>） 橘子（</a:t>
            </a:r>
            <a:r>
              <a:rPr lang="en-US" altLang="zh-CN" sz="2400" dirty="0">
                <a:solidFill>
                  <a:schemeClr val="tx2"/>
                </a:solidFill>
                <a:latin typeface="黑体" panose="02010609060101010101" pitchFamily="49" charset="-122"/>
                <a:ea typeface="黑体" panose="02010609060101010101" pitchFamily="49" charset="-122"/>
              </a:rPr>
              <a:t>j</a:t>
            </a:r>
            <a:r>
              <a:rPr lang="en-US" altLang="zh-CN" sz="2400" dirty="0">
                <a:solidFill>
                  <a:schemeClr val="tx2"/>
                </a:solidFill>
                <a:latin typeface="Times New Roman" panose="02020603050405020304" charset="0"/>
                <a:ea typeface="黑体" panose="02010609060101010101" pitchFamily="49" charset="-122"/>
              </a:rPr>
              <a:t>ú</a:t>
            </a:r>
            <a:r>
              <a:rPr lang="zh-CN" altLang="en-US" sz="2400" dirty="0">
                <a:solidFill>
                  <a:schemeClr val="tx2"/>
                </a:solidFill>
                <a:latin typeface="黑体" panose="02010609060101010101" pitchFamily="49" charset="-122"/>
                <a:ea typeface="黑体" panose="02010609060101010101" pitchFamily="49" charset="-122"/>
              </a:rPr>
              <a:t>）  挥斥方遒（</a:t>
            </a:r>
            <a:r>
              <a:rPr lang="en-US" altLang="zh-CN" sz="2400" dirty="0">
                <a:solidFill>
                  <a:schemeClr val="tx2"/>
                </a:solidFill>
                <a:latin typeface="黑体" panose="02010609060101010101" pitchFamily="49" charset="-122"/>
                <a:ea typeface="黑体" panose="02010609060101010101" pitchFamily="49" charset="-122"/>
              </a:rPr>
              <a:t>qi</a:t>
            </a:r>
            <a:r>
              <a:rPr lang="en-US" altLang="zh-CN" sz="2400" dirty="0">
                <a:solidFill>
                  <a:schemeClr val="tx2"/>
                </a:solidFill>
                <a:latin typeface="Times New Roman" panose="02020603050405020304" charset="0"/>
                <a:ea typeface="黑体" panose="02010609060101010101" pitchFamily="49" charset="-122"/>
              </a:rPr>
              <a:t>ú</a:t>
            </a:r>
            <a:r>
              <a:rPr lang="zh-CN" altLang="en-US" sz="2400" dirty="0">
                <a:solidFill>
                  <a:schemeClr val="tx2"/>
                </a:solidFill>
                <a:latin typeface="黑体" panose="02010609060101010101" pitchFamily="49" charset="-122"/>
                <a:ea typeface="黑体" panose="02010609060101010101" pitchFamily="49" charset="-122"/>
              </a:rPr>
              <a:t>）</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en-US" altLang="zh-CN" sz="2400" dirty="0">
                <a:solidFill>
                  <a:schemeClr val="tx2"/>
                </a:solidFill>
                <a:latin typeface="黑体" panose="02010609060101010101" pitchFamily="49" charset="-122"/>
                <a:ea typeface="黑体" panose="02010609060101010101" pitchFamily="49" charset="-122"/>
              </a:rPr>
              <a:t>C.</a:t>
            </a:r>
            <a:r>
              <a:rPr lang="zh-CN" altLang="en-US" sz="2400" dirty="0">
                <a:solidFill>
                  <a:schemeClr val="tx2"/>
                </a:solidFill>
                <a:latin typeface="黑体" panose="02010609060101010101" pitchFamily="49" charset="-122"/>
                <a:ea typeface="黑体" panose="02010609060101010101" pitchFamily="49" charset="-122"/>
              </a:rPr>
              <a:t>岁月稠（</a:t>
            </a:r>
            <a:r>
              <a:rPr lang="en-US" altLang="zh-CN" sz="2400" dirty="0">
                <a:solidFill>
                  <a:schemeClr val="tx2"/>
                </a:solidFill>
                <a:latin typeface="黑体" panose="02010609060101010101" pitchFamily="49" charset="-122"/>
                <a:ea typeface="黑体" panose="02010609060101010101" pitchFamily="49" charset="-122"/>
              </a:rPr>
              <a:t>ch</a:t>
            </a:r>
            <a:r>
              <a:rPr lang="en-US" altLang="zh-CN" sz="2400" dirty="0">
                <a:solidFill>
                  <a:schemeClr val="tx2"/>
                </a:solidFill>
                <a:latin typeface="Times New Roman" panose="02020603050405020304" charset="0"/>
                <a:ea typeface="黑体" panose="02010609060101010101" pitchFamily="49" charset="-122"/>
              </a:rPr>
              <a:t>ó</a:t>
            </a:r>
            <a:r>
              <a:rPr lang="en-US" altLang="zh-CN" sz="2400" dirty="0">
                <a:solidFill>
                  <a:schemeClr val="tx2"/>
                </a:solidFill>
                <a:latin typeface="黑体" panose="02010609060101010101" pitchFamily="49" charset="-122"/>
                <a:ea typeface="黑体" panose="02010609060101010101" pitchFamily="49" charset="-122"/>
              </a:rPr>
              <a:t>u</a:t>
            </a:r>
            <a:r>
              <a:rPr lang="zh-CN" altLang="en-US" sz="2400" dirty="0">
                <a:solidFill>
                  <a:schemeClr val="tx2"/>
                </a:solidFill>
                <a:latin typeface="黑体" panose="02010609060101010101" pitchFamily="49" charset="-122"/>
                <a:ea typeface="黑体" panose="02010609060101010101" pitchFamily="49" charset="-122"/>
              </a:rPr>
              <a:t>） 峥嵘（</a:t>
            </a:r>
            <a:r>
              <a:rPr lang="en-US" altLang="zh-CN" sz="2400" dirty="0">
                <a:solidFill>
                  <a:schemeClr val="tx2"/>
                </a:solidFill>
                <a:latin typeface="黑体" panose="02010609060101010101" pitchFamily="49" charset="-122"/>
                <a:ea typeface="黑体" panose="02010609060101010101" pitchFamily="49" charset="-122"/>
              </a:rPr>
              <a:t>zhēng</a:t>
            </a:r>
            <a:r>
              <a:rPr lang="zh-CN" altLang="en-US" sz="2400" dirty="0">
                <a:solidFill>
                  <a:schemeClr val="tx2"/>
                </a:solidFill>
                <a:latin typeface="黑体" panose="02010609060101010101" pitchFamily="49" charset="-122"/>
                <a:ea typeface="黑体" panose="02010609060101010101" pitchFamily="49" charset="-122"/>
              </a:rPr>
              <a:t>） 浪遏飞舟（</a:t>
            </a:r>
            <a:r>
              <a:rPr lang="en-US" altLang="zh-CN" sz="2400" dirty="0">
                <a:solidFill>
                  <a:schemeClr val="tx2"/>
                </a:solidFill>
                <a:latin typeface="Times New Roman" panose="02020603050405020304" charset="0"/>
                <a:ea typeface="黑体" panose="02010609060101010101" pitchFamily="49" charset="-122"/>
              </a:rPr>
              <a:t>è</a:t>
            </a:r>
            <a:r>
              <a:rPr lang="zh-CN" altLang="en-US" sz="2400" dirty="0">
                <a:solidFill>
                  <a:schemeClr val="tx2"/>
                </a:solidFill>
                <a:latin typeface="黑体" panose="02010609060101010101" pitchFamily="49" charset="-122"/>
                <a:ea typeface="黑体" panose="02010609060101010101" pitchFamily="49" charset="-122"/>
              </a:rPr>
              <a:t>）</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en-US" altLang="zh-CN" sz="2400" dirty="0">
                <a:solidFill>
                  <a:schemeClr val="tx2"/>
                </a:solidFill>
                <a:latin typeface="黑体" panose="02010609060101010101" pitchFamily="49" charset="-122"/>
                <a:ea typeface="黑体" panose="02010609060101010101" pitchFamily="49" charset="-122"/>
              </a:rPr>
              <a:t>D.</a:t>
            </a:r>
            <a:r>
              <a:rPr lang="zh-CN" altLang="en-US" sz="2400" dirty="0">
                <a:solidFill>
                  <a:schemeClr val="tx2"/>
                </a:solidFill>
                <a:latin typeface="黑体" panose="02010609060101010101" pitchFamily="49" charset="-122"/>
                <a:ea typeface="黑体" panose="02010609060101010101" pitchFamily="49" charset="-122"/>
              </a:rPr>
              <a:t>惆怅（</a:t>
            </a:r>
            <a:r>
              <a:rPr lang="en-US" altLang="zh-CN" sz="2400" dirty="0">
                <a:solidFill>
                  <a:schemeClr val="tx2"/>
                </a:solidFill>
                <a:latin typeface="黑体" panose="02010609060101010101" pitchFamily="49" charset="-122"/>
                <a:ea typeface="黑体" panose="02010609060101010101" pitchFamily="49" charset="-122"/>
              </a:rPr>
              <a:t>ch</a:t>
            </a:r>
            <a:r>
              <a:rPr lang="en-US" altLang="zh-CN" sz="2400" dirty="0">
                <a:solidFill>
                  <a:schemeClr val="tx2"/>
                </a:solidFill>
                <a:latin typeface="Times New Roman" panose="02020603050405020304" charset="0"/>
                <a:ea typeface="黑体" panose="02010609060101010101" pitchFamily="49" charset="-122"/>
              </a:rPr>
              <a:t>à</a:t>
            </a:r>
            <a:r>
              <a:rPr lang="en-US" altLang="zh-CN" sz="2400" dirty="0">
                <a:solidFill>
                  <a:schemeClr val="tx2"/>
                </a:solidFill>
                <a:latin typeface="黑体" panose="02010609060101010101" pitchFamily="49" charset="-122"/>
                <a:ea typeface="黑体" panose="02010609060101010101" pitchFamily="49" charset="-122"/>
              </a:rPr>
              <a:t>ng</a:t>
            </a:r>
            <a:r>
              <a:rPr lang="zh-CN" altLang="en-US" sz="2400" dirty="0">
                <a:solidFill>
                  <a:schemeClr val="tx2"/>
                </a:solidFill>
                <a:latin typeface="黑体" panose="02010609060101010101" pitchFamily="49" charset="-122"/>
                <a:ea typeface="黑体" panose="02010609060101010101" pitchFamily="49" charset="-122"/>
              </a:rPr>
              <a:t>）  寥廓（</a:t>
            </a:r>
            <a:r>
              <a:rPr lang="en-US" altLang="zh-CN" sz="2400" dirty="0">
                <a:solidFill>
                  <a:schemeClr val="tx2"/>
                </a:solidFill>
                <a:latin typeface="黑体" panose="02010609060101010101" pitchFamily="49" charset="-122"/>
                <a:ea typeface="黑体" panose="02010609060101010101" pitchFamily="49" charset="-122"/>
              </a:rPr>
              <a:t>guō</a:t>
            </a:r>
            <a:r>
              <a:rPr lang="zh-CN" altLang="en-US" sz="2400" dirty="0">
                <a:solidFill>
                  <a:schemeClr val="tx2"/>
                </a:solidFill>
                <a:latin typeface="黑体" panose="02010609060101010101" pitchFamily="49" charset="-122"/>
                <a:ea typeface="黑体" panose="02010609060101010101" pitchFamily="49" charset="-122"/>
              </a:rPr>
              <a:t>）  沁园春（ｑ</a:t>
            </a:r>
            <a:r>
              <a:rPr lang="en-US" altLang="zh-CN" sz="2400" dirty="0">
                <a:solidFill>
                  <a:schemeClr val="tx2"/>
                </a:solidFill>
                <a:latin typeface="Times New Roman" panose="02020603050405020304" charset="0"/>
                <a:ea typeface="黑体" panose="02010609060101010101" pitchFamily="49" charset="-122"/>
              </a:rPr>
              <a:t>ì</a:t>
            </a:r>
            <a:r>
              <a:rPr lang="en-US" altLang="zh-CN" sz="2400" dirty="0">
                <a:solidFill>
                  <a:schemeClr val="tx2"/>
                </a:solidFill>
                <a:latin typeface="黑体" panose="02010609060101010101" pitchFamily="49" charset="-122"/>
                <a:ea typeface="黑体" panose="02010609060101010101" pitchFamily="49" charset="-122"/>
              </a:rPr>
              <a:t>n</a:t>
            </a:r>
            <a:r>
              <a:rPr lang="zh-CN" altLang="en-US" sz="2400" dirty="0">
                <a:solidFill>
                  <a:schemeClr val="tx2"/>
                </a:solidFill>
                <a:latin typeface="黑体" panose="02010609060101010101" pitchFamily="49" charset="-122"/>
                <a:ea typeface="黑体" panose="02010609060101010101" pitchFamily="49" charset="-122"/>
              </a:rPr>
              <a:t>）</a:t>
            </a:r>
            <a:endParaRPr lang="zh-CN" altLang="en-US" sz="2400" dirty="0">
              <a:solidFill>
                <a:schemeClr val="tx2"/>
              </a:solidFill>
              <a:latin typeface="黑体" panose="02010609060101010101" pitchFamily="49" charset="-122"/>
              <a:ea typeface="黑体" panose="02010609060101010101" pitchFamily="49" charset="-122"/>
            </a:endParaRPr>
          </a:p>
          <a:p>
            <a:endParaRPr lang="en-US" altLang="zh-CN" sz="2400" dirty="0">
              <a:solidFill>
                <a:schemeClr val="tx2"/>
              </a:solidFill>
              <a:latin typeface="黑体" panose="02010609060101010101" pitchFamily="49" charset="-122"/>
              <a:ea typeface="黑体" panose="02010609060101010101" pitchFamily="49" charset="-122"/>
            </a:endParaRPr>
          </a:p>
        </p:txBody>
      </p:sp>
      <p:sp>
        <p:nvSpPr>
          <p:cNvPr id="75781" name="Text Box 5"/>
          <p:cNvSpPr txBox="1"/>
          <p:nvPr/>
        </p:nvSpPr>
        <p:spPr>
          <a:xfrm>
            <a:off x="5943600" y="5105400"/>
            <a:ext cx="1905000" cy="519113"/>
          </a:xfrm>
          <a:prstGeom prst="rect">
            <a:avLst/>
          </a:prstGeom>
          <a:noFill/>
          <a:ln w="9525">
            <a:noFill/>
          </a:ln>
        </p:spPr>
        <p:txBody>
          <a:bodyPr>
            <a:spAutoFit/>
          </a:bodyPr>
          <a:p>
            <a:r>
              <a:rPr lang="en-US" altLang="zh-CN" sz="2800" dirty="0">
                <a:solidFill>
                  <a:srgbClr val="FF0000"/>
                </a:solidFill>
                <a:latin typeface="黑体" panose="02010609060101010101" pitchFamily="49" charset="-122"/>
                <a:ea typeface="黑体" panose="02010609060101010101" pitchFamily="49" charset="-122"/>
              </a:rPr>
              <a:t>D</a:t>
            </a:r>
            <a:endParaRPr lang="en-US" altLang="zh-CN" sz="2800" dirty="0">
              <a:solidFill>
                <a:srgbClr val="FF0000"/>
              </a:solidFill>
              <a:latin typeface="黑体" panose="02010609060101010101" pitchFamily="49" charset="-122"/>
              <a:ea typeface="黑体" panose="02010609060101010101" pitchFamily="49" charset="-122"/>
            </a:endParaRPr>
          </a:p>
        </p:txBody>
      </p:sp>
      <p:pic>
        <p:nvPicPr>
          <p:cNvPr id="81925" name="Picture 6" descr="BD14531_">
            <a:hlinkClick r:id="rId1" action="ppaction://hlinksldjump"/>
          </p:cNvPr>
          <p:cNvPicPr>
            <a:picLocks noChangeAspect="1"/>
          </p:cNvPicPr>
          <p:nvPr/>
        </p:nvPicPr>
        <p:blipFill>
          <a:blip r:embed="rId2"/>
          <a:stretch>
            <a:fillRect/>
          </a:stretch>
        </p:blipFill>
        <p:spPr>
          <a:xfrm>
            <a:off x="7696200" y="6172200"/>
            <a:ext cx="136525" cy="136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0-#ppt_w/2"/>
                                          </p:val>
                                        </p:tav>
                                        <p:tav tm="100000">
                                          <p:val>
                                            <p:strVal val="#ppt_x"/>
                                          </p:val>
                                        </p:tav>
                                      </p:tavLst>
                                    </p:anim>
                                    <p:anim calcmode="lin" valueType="num">
                                      <p:cBhvr additive="base">
                                        <p:cTn id="8"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blinds(horizontal)">
                                      <p:cBhvr>
                                        <p:cTn id="13" dur="500"/>
                                        <p:tgtEl>
                                          <p:spTgt spid="7578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5781"/>
                                        </p:tgtEl>
                                        <p:attrNameLst>
                                          <p:attrName>style.visibility</p:attrName>
                                        </p:attrNameLst>
                                      </p:cBhvr>
                                      <p:to>
                                        <p:strVal val="visible"/>
                                      </p:to>
                                    </p:set>
                                    <p:anim calcmode="lin" valueType="num">
                                      <p:cBhvr additive="base">
                                        <p:cTn id="18" dur="500" fill="hold"/>
                                        <p:tgtEl>
                                          <p:spTgt spid="75781"/>
                                        </p:tgtEl>
                                        <p:attrNameLst>
                                          <p:attrName>ppt_x</p:attrName>
                                        </p:attrNameLst>
                                      </p:cBhvr>
                                      <p:tavLst>
                                        <p:tav tm="0">
                                          <p:val>
                                            <p:strVal val="1+#ppt_w/2"/>
                                          </p:val>
                                        </p:tav>
                                        <p:tav tm="100000">
                                          <p:val>
                                            <p:strVal val="#ppt_x"/>
                                          </p:val>
                                        </p:tav>
                                      </p:tavLst>
                                    </p:anim>
                                    <p:anim calcmode="lin" valueType="num">
                                      <p:cBhvr additive="base">
                                        <p:cTn id="19"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Text Box 3"/>
          <p:cNvSpPr txBox="1"/>
          <p:nvPr/>
        </p:nvSpPr>
        <p:spPr>
          <a:xfrm>
            <a:off x="304800" y="609600"/>
            <a:ext cx="8305800" cy="5203825"/>
          </a:xfrm>
          <a:prstGeom prst="rect">
            <a:avLst/>
          </a:prstGeom>
          <a:noFill/>
          <a:ln w="9525">
            <a:noFill/>
          </a:ln>
        </p:spPr>
        <p:txBody>
          <a:bodyPr>
            <a:spAutoFit/>
          </a:bodyPr>
          <a:p>
            <a:pPr algn="just"/>
            <a:r>
              <a:rPr lang="en-US" altLang="zh-CN" sz="2400" dirty="0">
                <a:solidFill>
                  <a:schemeClr val="tx2"/>
                </a:solidFill>
                <a:latin typeface="黑体" panose="02010609060101010101" pitchFamily="49" charset="-122"/>
                <a:ea typeface="黑体" panose="02010609060101010101" pitchFamily="49" charset="-122"/>
              </a:rPr>
              <a:t>⑵</a:t>
            </a:r>
            <a:r>
              <a:rPr lang="zh-CN" altLang="en-US" sz="2400" dirty="0">
                <a:solidFill>
                  <a:schemeClr val="tx2"/>
                </a:solidFill>
                <a:latin typeface="黑体" panose="02010609060101010101" pitchFamily="49" charset="-122"/>
                <a:ea typeface="黑体" panose="02010609060101010101" pitchFamily="49" charset="-122"/>
              </a:rPr>
              <a:t>阅读</a:t>
            </a:r>
            <a:r>
              <a:rPr lang="en-US" altLang="zh-CN" sz="2400" dirty="0">
                <a:solidFill>
                  <a:schemeClr val="tx2"/>
                </a:solidFill>
                <a:latin typeface="黑体" panose="02010609060101010101" pitchFamily="49" charset="-122"/>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沁园春</a:t>
            </a:r>
            <a:r>
              <a:rPr lang="en-US" altLang="zh-CN"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长沙</a:t>
            </a:r>
            <a:r>
              <a:rPr lang="en-US" altLang="zh-CN" sz="2400" dirty="0">
                <a:solidFill>
                  <a:schemeClr val="tx2"/>
                </a:solidFill>
                <a:latin typeface="黑体" panose="02010609060101010101" pitchFamily="49" charset="-122"/>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上片，回答问题</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①下面对</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独立寒秋，湘江北去，橘子洲头</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意思理解最准确的一项是</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en-US" altLang="zh-CN" sz="2400" dirty="0">
                <a:solidFill>
                  <a:schemeClr val="tx2"/>
                </a:solidFill>
                <a:latin typeface="黑体" panose="02010609060101010101" pitchFamily="49" charset="-122"/>
                <a:ea typeface="黑体" panose="02010609060101010101" pitchFamily="49" charset="-122"/>
              </a:rPr>
              <a:t>A</a:t>
            </a:r>
            <a:r>
              <a:rPr lang="zh-CN" altLang="en-US" sz="2400" dirty="0">
                <a:solidFill>
                  <a:schemeClr val="tx2"/>
                </a:solidFill>
                <a:latin typeface="黑体" panose="02010609060101010101" pitchFamily="49" charset="-122"/>
                <a:ea typeface="黑体" panose="02010609060101010101" pitchFamily="49" charset="-122"/>
              </a:rPr>
              <a:t>．在这寒冷的秋天，我看着湘江静静地向北边的橘子洲头流去。</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Ｂ．我孤独的立于寒冷的秋天，看着湘江向北流去，经过橘子洲头。</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Ｃ．在这深秋的季节，我独自站在橘子洲头，眼看滔滔的湘江，日夜不息地向北流去。</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Ｄ．我独自伫立于深秋，看着湘江绕过橘子洲头，</a:t>
            </a:r>
            <a:r>
              <a:rPr lang="zh-CN" altLang="en-US" sz="2400" dirty="0">
                <a:solidFill>
                  <a:schemeClr val="tx2"/>
                </a:solidFill>
                <a:latin typeface="Times New Roman" panose="02020603050405020304" charset="0"/>
                <a:ea typeface="黑体" panose="02010609060101010101" pitchFamily="49" charset="-122"/>
              </a:rPr>
              <a:t>向</a:t>
            </a:r>
            <a:r>
              <a:rPr lang="zh-CN" altLang="en-US" sz="2400" dirty="0">
                <a:solidFill>
                  <a:schemeClr val="tx2"/>
                </a:solidFill>
                <a:latin typeface="黑体" panose="02010609060101010101" pitchFamily="49" charset="-122"/>
                <a:ea typeface="黑体" panose="02010609060101010101" pitchFamily="49" charset="-122"/>
              </a:rPr>
              <a:t>北流去。</a:t>
            </a:r>
            <a:endParaRPr lang="zh-CN" altLang="en-US" sz="2400" dirty="0">
              <a:solidFill>
                <a:schemeClr val="tx2"/>
              </a:solidFill>
              <a:latin typeface="黑体" panose="02010609060101010101" pitchFamily="49" charset="-122"/>
              <a:ea typeface="黑体" panose="02010609060101010101" pitchFamily="49" charset="-122"/>
            </a:endParaRPr>
          </a:p>
          <a:p>
            <a:endParaRPr lang="en-US" altLang="zh-CN" sz="2400" dirty="0">
              <a:solidFill>
                <a:schemeClr val="tx2"/>
              </a:solidFill>
              <a:latin typeface="黑体" panose="02010609060101010101" pitchFamily="49" charset="-122"/>
              <a:ea typeface="黑体" panose="02010609060101010101" pitchFamily="49" charset="-122"/>
            </a:endParaRPr>
          </a:p>
        </p:txBody>
      </p:sp>
      <p:sp>
        <p:nvSpPr>
          <p:cNvPr id="76804" name="Text Box 4"/>
          <p:cNvSpPr txBox="1"/>
          <p:nvPr/>
        </p:nvSpPr>
        <p:spPr>
          <a:xfrm>
            <a:off x="6477000" y="5486400"/>
            <a:ext cx="1905000" cy="762000"/>
          </a:xfrm>
          <a:prstGeom prst="rect">
            <a:avLst/>
          </a:prstGeom>
          <a:noFill/>
          <a:ln w="9525">
            <a:noFill/>
          </a:ln>
        </p:spPr>
        <p:txBody>
          <a:bodyPr>
            <a:spAutoFit/>
          </a:bodyPr>
          <a:p>
            <a:r>
              <a:rPr lang="en-US" altLang="zh-CN" sz="4400" dirty="0">
                <a:solidFill>
                  <a:srgbClr val="FF0000"/>
                </a:solidFill>
                <a:latin typeface="黑体" panose="02010609060101010101" pitchFamily="49" charset="-122"/>
                <a:ea typeface="黑体" panose="02010609060101010101" pitchFamily="49" charset="-122"/>
              </a:rPr>
              <a:t>C</a:t>
            </a:r>
            <a:endParaRPr lang="en-US" altLang="zh-CN" sz="4400" dirty="0">
              <a:solidFill>
                <a:srgbClr val="FF0000"/>
              </a:solidFill>
              <a:latin typeface="黑体" panose="02010609060101010101" pitchFamily="49" charset="-122"/>
              <a:ea typeface="黑体" panose="02010609060101010101" pitchFamily="49" charset="-122"/>
            </a:endParaRPr>
          </a:p>
        </p:txBody>
      </p:sp>
      <p:pic>
        <p:nvPicPr>
          <p:cNvPr id="82948" name="Picture 5" descr="BD14531_">
            <a:hlinkClick r:id="rId1" action="ppaction://hlinksldjump"/>
          </p:cNvPr>
          <p:cNvPicPr>
            <a:picLocks noChangeAspect="1"/>
          </p:cNvPicPr>
          <p:nvPr/>
        </p:nvPicPr>
        <p:blipFill>
          <a:blip r:embed="rId2"/>
          <a:stretch>
            <a:fillRect/>
          </a:stretch>
        </p:blipFill>
        <p:spPr>
          <a:xfrm>
            <a:off x="8153400" y="6324600"/>
            <a:ext cx="136525" cy="136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linds(horizontal)">
                                      <p:cBhvr>
                                        <p:cTn id="7" dur="5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additive="base">
                                        <p:cTn id="12" dur="500" fill="hold"/>
                                        <p:tgtEl>
                                          <p:spTgt spid="76804"/>
                                        </p:tgtEl>
                                        <p:attrNameLst>
                                          <p:attrName>ppt_x</p:attrName>
                                        </p:attrNameLst>
                                      </p:cBhvr>
                                      <p:tavLst>
                                        <p:tav tm="0">
                                          <p:val>
                                            <p:strVal val="1+#ppt_w/2"/>
                                          </p:val>
                                        </p:tav>
                                        <p:tav tm="100000">
                                          <p:val>
                                            <p:strVal val="#ppt_x"/>
                                          </p:val>
                                        </p:tav>
                                      </p:tavLst>
                                    </p:anim>
                                    <p:anim calcmode="lin" valueType="num">
                                      <p:cBhvr additive="base">
                                        <p:cTn id="1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idx="1"/>
          </p:nvPr>
        </p:nvSpPr>
        <p:spPr>
          <a:xfrm>
            <a:off x="304800" y="838200"/>
            <a:ext cx="8540750" cy="5486400"/>
          </a:xfrm>
          <a:ln/>
        </p:spPr>
        <p:txBody>
          <a:bodyPr vert="horz" wrap="square" lIns="91440" tIns="45720" rIns="91440" bIns="45720" anchor="t"/>
          <a:p>
            <a:pPr eaLnBrk="1" hangingPunct="1"/>
            <a:r>
              <a:rPr lang="zh-CN" altLang="en-US" b="1" dirty="0">
                <a:solidFill>
                  <a:schemeClr val="tx2"/>
                </a:solidFill>
                <a:ea typeface="楷体_GB2312" pitchFamily="49" charset="-122"/>
              </a:rPr>
              <a:t>毛泽东少年时故事</a:t>
            </a:r>
            <a:endParaRPr lang="zh-CN" altLang="en-US" b="1" dirty="0">
              <a:solidFill>
                <a:schemeClr val="tx2"/>
              </a:solidFill>
              <a:ea typeface="楷体_GB2312" pitchFamily="49" charset="-122"/>
            </a:endParaRPr>
          </a:p>
          <a:p>
            <a:pPr eaLnBrk="1" hangingPunct="1">
              <a:buNone/>
            </a:pPr>
            <a:r>
              <a:rPr lang="zh-CN" altLang="en-US" b="1" dirty="0">
                <a:solidFill>
                  <a:srgbClr val="FF0000"/>
                </a:solidFill>
                <a:ea typeface="楷体_GB2312" pitchFamily="49" charset="-122"/>
              </a:rPr>
              <a:t>                    男儿立志出乡关，</a:t>
            </a:r>
            <a:endParaRPr lang="zh-CN" altLang="en-US" b="1" dirty="0">
              <a:solidFill>
                <a:srgbClr val="FF0000"/>
              </a:solidFill>
              <a:ea typeface="楷体_GB2312" pitchFamily="49" charset="-122"/>
            </a:endParaRPr>
          </a:p>
          <a:p>
            <a:pPr eaLnBrk="1" hangingPunct="1">
              <a:buNone/>
            </a:pPr>
            <a:r>
              <a:rPr lang="zh-CN" altLang="en-US" b="1" dirty="0">
                <a:solidFill>
                  <a:srgbClr val="FF0000"/>
                </a:solidFill>
                <a:ea typeface="楷体_GB2312" pitchFamily="49" charset="-122"/>
              </a:rPr>
              <a:t>                    学不成名誓不还，</a:t>
            </a:r>
            <a:endParaRPr lang="zh-CN" altLang="en-US" b="1" dirty="0">
              <a:solidFill>
                <a:srgbClr val="FF0000"/>
              </a:solidFill>
              <a:ea typeface="楷体_GB2312" pitchFamily="49" charset="-122"/>
            </a:endParaRPr>
          </a:p>
          <a:p>
            <a:pPr eaLnBrk="1" hangingPunct="1">
              <a:buNone/>
            </a:pPr>
            <a:r>
              <a:rPr lang="zh-CN" altLang="en-US" b="1" dirty="0">
                <a:solidFill>
                  <a:srgbClr val="FF0000"/>
                </a:solidFill>
                <a:ea typeface="楷体_GB2312" pitchFamily="49" charset="-122"/>
              </a:rPr>
              <a:t>                    埋骨何须桑梓地，</a:t>
            </a:r>
            <a:endParaRPr lang="zh-CN" altLang="en-US" b="1" dirty="0">
              <a:solidFill>
                <a:srgbClr val="FF0000"/>
              </a:solidFill>
              <a:ea typeface="楷体_GB2312" pitchFamily="49" charset="-122"/>
            </a:endParaRPr>
          </a:p>
          <a:p>
            <a:pPr eaLnBrk="1" hangingPunct="1">
              <a:buNone/>
            </a:pPr>
            <a:r>
              <a:rPr lang="zh-CN" altLang="en-US" b="1" dirty="0">
                <a:solidFill>
                  <a:srgbClr val="FF0000"/>
                </a:solidFill>
                <a:ea typeface="楷体_GB2312" pitchFamily="49" charset="-122"/>
              </a:rPr>
              <a:t>                    人生何处不青山。</a:t>
            </a:r>
            <a:endParaRPr lang="zh-CN" altLang="en-US" b="1" dirty="0">
              <a:solidFill>
                <a:srgbClr val="FF0000"/>
              </a:solidFill>
              <a:ea typeface="楷体_GB2312" pitchFamily="49" charset="-122"/>
            </a:endParaRPr>
          </a:p>
          <a:p>
            <a:pPr eaLnBrk="1" hangingPunct="1">
              <a:buNone/>
            </a:pPr>
            <a:r>
              <a:rPr lang="zh-CN" altLang="en-US" b="1" dirty="0">
                <a:solidFill>
                  <a:srgbClr val="FF0000"/>
                </a:solidFill>
                <a:ea typeface="楷体_GB2312" pitchFamily="49" charset="-122"/>
              </a:rPr>
              <a:t>                                   </a:t>
            </a:r>
            <a:r>
              <a:rPr lang="zh-CN" altLang="en-US" sz="2800" b="1" dirty="0">
                <a:solidFill>
                  <a:schemeClr val="tx2"/>
                </a:solidFill>
                <a:ea typeface="楷体_GB2312" pitchFamily="49" charset="-122"/>
              </a:rPr>
              <a:t>（桑梓，指家乡）</a:t>
            </a:r>
            <a:endParaRPr lang="zh-CN" altLang="en-US" sz="2800" b="1" dirty="0">
              <a:solidFill>
                <a:schemeClr val="tx2"/>
              </a:solidFill>
              <a:ea typeface="楷体_GB2312" pitchFamily="49" charset="-122"/>
            </a:endParaRPr>
          </a:p>
          <a:p>
            <a:pPr eaLnBrk="1" hangingPunct="1"/>
            <a:r>
              <a:rPr lang="zh-CN" altLang="en-US" b="1" dirty="0">
                <a:solidFill>
                  <a:schemeClr val="tx2"/>
                </a:solidFill>
                <a:ea typeface="楷体_GB2312" pitchFamily="49" charset="-122"/>
              </a:rPr>
              <a:t>少年时的书生意气，风华正茂时挥斥方遒的豪情，这首诗给我们展现了一个立壮志的少年形象，也让我们看到了作为一代伟人的毛泽东的大气！</a:t>
            </a:r>
            <a:endParaRPr lang="zh-CN" altLang="en-US" b="1" dirty="0">
              <a:solidFill>
                <a:schemeClr val="tx2"/>
              </a:solidFill>
              <a:ea typeface="楷体_GB2312"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7" name="Text Box 3"/>
          <p:cNvSpPr txBox="1"/>
          <p:nvPr/>
        </p:nvSpPr>
        <p:spPr>
          <a:xfrm>
            <a:off x="533400" y="838200"/>
            <a:ext cx="7391400" cy="4656138"/>
          </a:xfrm>
          <a:prstGeom prst="rect">
            <a:avLst/>
          </a:prstGeom>
          <a:noFill/>
          <a:ln w="9525">
            <a:noFill/>
          </a:ln>
        </p:spPr>
        <p:txBody>
          <a:bodyPr>
            <a:spAutoFit/>
          </a:bodyPr>
          <a:p>
            <a:pPr algn="just"/>
            <a:r>
              <a:rPr lang="en-US" altLang="zh-CN" sz="2400" dirty="0">
                <a:solidFill>
                  <a:schemeClr val="tx2"/>
                </a:solidFill>
                <a:latin typeface="黑体" panose="02010609060101010101" pitchFamily="49" charset="-122"/>
                <a:ea typeface="黑体" panose="02010609060101010101" pitchFamily="49" charset="-122"/>
              </a:rPr>
              <a:t>②</a:t>
            </a:r>
            <a:r>
              <a:rPr lang="zh-CN" altLang="en-US" sz="2400" dirty="0">
                <a:solidFill>
                  <a:schemeClr val="tx2"/>
                </a:solidFill>
                <a:latin typeface="黑体" panose="02010609060101010101" pitchFamily="49" charset="-122"/>
                <a:ea typeface="黑体" panose="02010609060101010101" pitchFamily="49" charset="-122"/>
              </a:rPr>
              <a:t>对这首词上片的内容理解不正确的一项是</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Ａ．头两句都省略了介词，应理解为</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独立于寒秋，湘江向北流去。</a:t>
            </a:r>
            <a:r>
              <a:rPr lang="zh-CN" altLang="en-US" sz="2400" dirty="0">
                <a:solidFill>
                  <a:schemeClr val="tx2"/>
                </a:solidFill>
                <a:latin typeface="Times New Roman" panose="02020603050405020304" charset="0"/>
                <a:ea typeface="黑体" panose="02010609060101010101" pitchFamily="49" charset="-122"/>
              </a:rPr>
              <a:t>”</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Ｂ．</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万山</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的</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万</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是概数，极言其多，</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遍</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尽</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也是如此。</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Ｃ．</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长空</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是形容天空辽阔，</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浅底</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是形容江岸边的水浅。</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Ｄ．</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怅寥廓</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写出了因宇宙广阔引发的激昂慷慨的思绪。</a:t>
            </a:r>
            <a:endParaRPr lang="zh-CN" altLang="en-US" sz="2400" dirty="0">
              <a:solidFill>
                <a:schemeClr val="tx2"/>
              </a:solidFill>
              <a:latin typeface="黑体" panose="02010609060101010101" pitchFamily="49" charset="-122"/>
              <a:ea typeface="黑体" panose="02010609060101010101" pitchFamily="49" charset="-122"/>
            </a:endParaRPr>
          </a:p>
          <a:p>
            <a:endParaRPr lang="en-US" altLang="zh-CN" sz="2400" dirty="0">
              <a:solidFill>
                <a:schemeClr val="tx2"/>
              </a:solidFill>
              <a:latin typeface="黑体" panose="02010609060101010101" pitchFamily="49" charset="-122"/>
              <a:ea typeface="黑体" panose="02010609060101010101" pitchFamily="49" charset="-122"/>
            </a:endParaRPr>
          </a:p>
        </p:txBody>
      </p:sp>
      <p:sp>
        <p:nvSpPr>
          <p:cNvPr id="77828" name="Text Box 4"/>
          <p:cNvSpPr txBox="1"/>
          <p:nvPr/>
        </p:nvSpPr>
        <p:spPr>
          <a:xfrm>
            <a:off x="6248400" y="5486400"/>
            <a:ext cx="1444625" cy="762000"/>
          </a:xfrm>
          <a:prstGeom prst="rect">
            <a:avLst/>
          </a:prstGeom>
          <a:noFill/>
          <a:ln w="9525">
            <a:noFill/>
          </a:ln>
        </p:spPr>
        <p:txBody>
          <a:bodyPr>
            <a:spAutoFit/>
          </a:bodyPr>
          <a:p>
            <a:r>
              <a:rPr lang="en-US" altLang="zh-CN" sz="4400" dirty="0">
                <a:solidFill>
                  <a:srgbClr val="FF0000"/>
                </a:solidFill>
                <a:latin typeface="黑体" panose="02010609060101010101" pitchFamily="49" charset="-122"/>
                <a:ea typeface="黑体" panose="02010609060101010101" pitchFamily="49" charset="-122"/>
              </a:rPr>
              <a:t>C</a:t>
            </a:r>
            <a:endParaRPr lang="en-US" altLang="zh-CN" sz="4400" dirty="0">
              <a:solidFill>
                <a:srgbClr val="FF0000"/>
              </a:solidFill>
              <a:latin typeface="黑体" panose="02010609060101010101" pitchFamily="49" charset="-122"/>
              <a:ea typeface="黑体" panose="02010609060101010101" pitchFamily="49" charset="-122"/>
            </a:endParaRPr>
          </a:p>
        </p:txBody>
      </p:sp>
      <p:pic>
        <p:nvPicPr>
          <p:cNvPr id="83972" name="Picture 5" descr="BD14531_">
            <a:hlinkClick r:id="rId1" action="ppaction://hlinksldjump"/>
          </p:cNvPr>
          <p:cNvPicPr>
            <a:picLocks noChangeAspect="1"/>
          </p:cNvPicPr>
          <p:nvPr/>
        </p:nvPicPr>
        <p:blipFill>
          <a:blip r:embed="rId2"/>
          <a:stretch>
            <a:fillRect/>
          </a:stretch>
        </p:blipFill>
        <p:spPr>
          <a:xfrm>
            <a:off x="8153400" y="5943600"/>
            <a:ext cx="152400" cy="136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blinds(horizontal)">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77828"/>
                                        </p:tgtEl>
                                        <p:attrNameLst>
                                          <p:attrName>style.visibility</p:attrName>
                                        </p:attrNameLst>
                                      </p:cBhvr>
                                      <p:to>
                                        <p:strVal val="visible"/>
                                      </p:to>
                                    </p:set>
                                    <p:anim calcmode="lin" valueType="num">
                                      <p:cBhvr additive="base">
                                        <p:cTn id="12" dur="500" fill="hold"/>
                                        <p:tgtEl>
                                          <p:spTgt spid="77828"/>
                                        </p:tgtEl>
                                        <p:attrNameLst>
                                          <p:attrName>ppt_x</p:attrName>
                                        </p:attrNameLst>
                                      </p:cBhvr>
                                      <p:tavLst>
                                        <p:tav tm="0">
                                          <p:val>
                                            <p:strVal val="1+#ppt_w/2"/>
                                          </p:val>
                                        </p:tav>
                                        <p:tav tm="100000">
                                          <p:val>
                                            <p:strVal val="#ppt_x"/>
                                          </p:val>
                                        </p:tav>
                                      </p:tavLst>
                                    </p:anim>
                                    <p:anim calcmode="lin" valueType="num">
                                      <p:cBhvr additive="base">
                                        <p:cTn id="13"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1" name="Text Box 3"/>
          <p:cNvSpPr txBox="1"/>
          <p:nvPr/>
        </p:nvSpPr>
        <p:spPr>
          <a:xfrm>
            <a:off x="609600" y="685800"/>
            <a:ext cx="7543800" cy="4656138"/>
          </a:xfrm>
          <a:prstGeom prst="rect">
            <a:avLst/>
          </a:prstGeom>
          <a:noFill/>
          <a:ln w="9525">
            <a:noFill/>
          </a:ln>
        </p:spPr>
        <p:txBody>
          <a:bodyPr>
            <a:spAutoFit/>
          </a:bodyPr>
          <a:p>
            <a:pPr algn="just"/>
            <a:r>
              <a:rPr lang="en-US" altLang="zh-CN" sz="2400" dirty="0">
                <a:solidFill>
                  <a:schemeClr val="tx2"/>
                </a:solidFill>
                <a:latin typeface="黑体" panose="02010609060101010101" pitchFamily="49" charset="-122"/>
                <a:ea typeface="黑体" panose="02010609060101010101" pitchFamily="49" charset="-122"/>
              </a:rPr>
              <a:t>④</a:t>
            </a:r>
            <a:r>
              <a:rPr lang="zh-CN" altLang="en-US" sz="2400" dirty="0">
                <a:solidFill>
                  <a:schemeClr val="tx2"/>
                </a:solidFill>
                <a:latin typeface="黑体" panose="02010609060101010101" pitchFamily="49" charset="-122"/>
                <a:ea typeface="黑体" panose="02010609060101010101" pitchFamily="49" charset="-122"/>
              </a:rPr>
              <a:t>下列对词的理解不够正确的一项是</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Ａ．</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层</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字写出树林的高低远近；</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染</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字写出了树木经霜后变红的程度和红叶遍布的景象。</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Ｂ．</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透</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字写出江水碧绿澄明的光与色；</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争</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字写出船只来往繁忙的景象。</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Ｃ．</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击</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字写出了苍鹰飞翔高空的雄健姿态；</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翔</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字写出鱼儿在水中游动的自由与惬意。</a:t>
            </a:r>
            <a:endParaRPr lang="zh-CN" altLang="en-US" sz="2400" dirty="0">
              <a:solidFill>
                <a:schemeClr val="tx2"/>
              </a:solidFill>
              <a:latin typeface="黑体" panose="02010609060101010101" pitchFamily="49" charset="-122"/>
              <a:ea typeface="黑体" panose="02010609060101010101" pitchFamily="49" charset="-122"/>
            </a:endParaRPr>
          </a:p>
          <a:p>
            <a:pPr algn="just"/>
            <a:r>
              <a:rPr lang="zh-CN" altLang="en-US" sz="2400" dirty="0">
                <a:solidFill>
                  <a:schemeClr val="tx2"/>
                </a:solidFill>
                <a:latin typeface="黑体" panose="02010609060101010101" pitchFamily="49" charset="-122"/>
                <a:ea typeface="黑体" panose="02010609060101010101" pitchFamily="49" charset="-122"/>
              </a:rPr>
              <a:t>Ｄ．</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万类</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写尽了一切生物；</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竞</a:t>
            </a:r>
            <a:r>
              <a:rPr lang="zh-CN" altLang="en-US" sz="2400" dirty="0">
                <a:solidFill>
                  <a:schemeClr val="tx2"/>
                </a:solidFill>
                <a:latin typeface="Times New Roman" panose="02020603050405020304" charset="0"/>
                <a:ea typeface="黑体" panose="02010609060101010101" pitchFamily="49" charset="-122"/>
              </a:rPr>
              <a:t>”</a:t>
            </a:r>
            <a:r>
              <a:rPr lang="zh-CN" altLang="en-US" sz="2400" dirty="0">
                <a:solidFill>
                  <a:schemeClr val="tx2"/>
                </a:solidFill>
                <a:latin typeface="黑体" panose="02010609060101010101" pitchFamily="49" charset="-122"/>
                <a:ea typeface="黑体" panose="02010609060101010101" pitchFamily="49" charset="-122"/>
              </a:rPr>
              <a:t>字写出了它们之间的搏斗。</a:t>
            </a:r>
            <a:endParaRPr lang="zh-CN" altLang="en-US" sz="2400" dirty="0">
              <a:solidFill>
                <a:schemeClr val="tx2"/>
              </a:solidFill>
              <a:latin typeface="黑体" panose="02010609060101010101" pitchFamily="49" charset="-122"/>
              <a:ea typeface="黑体" panose="02010609060101010101" pitchFamily="49" charset="-122"/>
            </a:endParaRPr>
          </a:p>
          <a:p>
            <a:endParaRPr lang="en-US" altLang="zh-CN" sz="2400" dirty="0">
              <a:solidFill>
                <a:schemeClr val="tx2"/>
              </a:solidFill>
              <a:latin typeface="黑体" panose="02010609060101010101" pitchFamily="49" charset="-122"/>
              <a:ea typeface="黑体" panose="02010609060101010101" pitchFamily="49" charset="-122"/>
            </a:endParaRPr>
          </a:p>
        </p:txBody>
      </p:sp>
      <p:sp>
        <p:nvSpPr>
          <p:cNvPr id="78852" name="Text Box 4"/>
          <p:cNvSpPr txBox="1"/>
          <p:nvPr/>
        </p:nvSpPr>
        <p:spPr>
          <a:xfrm>
            <a:off x="6629400" y="5715000"/>
            <a:ext cx="1524000" cy="762000"/>
          </a:xfrm>
          <a:prstGeom prst="rect">
            <a:avLst/>
          </a:prstGeom>
          <a:noFill/>
          <a:ln w="9525">
            <a:noFill/>
          </a:ln>
        </p:spPr>
        <p:txBody>
          <a:bodyPr>
            <a:spAutoFit/>
          </a:bodyPr>
          <a:p>
            <a:r>
              <a:rPr lang="en-US" altLang="zh-CN" sz="4400" dirty="0">
                <a:solidFill>
                  <a:srgbClr val="FF0000"/>
                </a:solidFill>
                <a:latin typeface="黑体" panose="02010609060101010101" pitchFamily="49" charset="-122"/>
                <a:ea typeface="黑体" panose="02010609060101010101" pitchFamily="49" charset="-122"/>
              </a:rPr>
              <a:t>D</a:t>
            </a:r>
            <a:endParaRPr lang="en-US" altLang="zh-CN" sz="4400" dirty="0">
              <a:solidFill>
                <a:srgbClr val="FF0000"/>
              </a:solidFill>
              <a:latin typeface="黑体" panose="02010609060101010101" pitchFamily="49" charset="-122"/>
              <a:ea typeface="黑体" panose="02010609060101010101" pitchFamily="49" charset="-122"/>
            </a:endParaRPr>
          </a:p>
        </p:txBody>
      </p:sp>
      <p:pic>
        <p:nvPicPr>
          <p:cNvPr id="84996" name="Picture 5" descr="BD14531_">
            <a:hlinkClick r:id="rId1" action="ppaction://hlinksldjump"/>
          </p:cNvPr>
          <p:cNvPicPr>
            <a:picLocks noChangeAspect="1"/>
          </p:cNvPicPr>
          <p:nvPr/>
        </p:nvPicPr>
        <p:blipFill>
          <a:blip r:embed="rId2"/>
          <a:stretch>
            <a:fillRect/>
          </a:stretch>
        </p:blipFill>
        <p:spPr>
          <a:xfrm>
            <a:off x="8229600" y="6248400"/>
            <a:ext cx="136525" cy="136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blinds(horizontal)">
                                      <p:cBhvr>
                                        <p:cTn id="7" dur="500"/>
                                        <p:tgtEl>
                                          <p:spTgt spid="788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78852"/>
                                        </p:tgtEl>
                                        <p:attrNameLst>
                                          <p:attrName>style.visibility</p:attrName>
                                        </p:attrNameLst>
                                      </p:cBhvr>
                                      <p:to>
                                        <p:strVal val="visible"/>
                                      </p:to>
                                    </p:set>
                                    <p:anim calcmode="lin" valueType="num">
                                      <p:cBhvr additive="base">
                                        <p:cTn id="12" dur="500" fill="hold"/>
                                        <p:tgtEl>
                                          <p:spTgt spid="78852"/>
                                        </p:tgtEl>
                                        <p:attrNameLst>
                                          <p:attrName>ppt_x</p:attrName>
                                        </p:attrNameLst>
                                      </p:cBhvr>
                                      <p:tavLst>
                                        <p:tav tm="0">
                                          <p:val>
                                            <p:strVal val="1+#ppt_w/2"/>
                                          </p:val>
                                        </p:tav>
                                        <p:tav tm="100000">
                                          <p:val>
                                            <p:strVal val="#ppt_x"/>
                                          </p:val>
                                        </p:tav>
                                      </p:tavLst>
                                    </p:anim>
                                    <p:anim calcmode="lin" valueType="num">
                                      <p:cBhvr additive="base">
                                        <p:cTn id="13"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3"/>
          <p:cNvSpPr>
            <a:spLocks noGrp="1"/>
          </p:cNvSpPr>
          <p:nvPr>
            <p:ph idx="1"/>
          </p:nvPr>
        </p:nvSpPr>
        <p:spPr>
          <a:xfrm>
            <a:off x="228600" y="609600"/>
            <a:ext cx="8540750" cy="5715000"/>
          </a:xfrm>
          <a:ln/>
        </p:spPr>
        <p:txBody>
          <a:bodyPr vert="horz" wrap="square" lIns="91440" tIns="45720" rIns="91440" bIns="45720" anchor="t"/>
          <a:p>
            <a:pPr eaLnBrk="1" hangingPunct="1">
              <a:lnSpc>
                <a:spcPct val="90000"/>
              </a:lnSpc>
            </a:pPr>
            <a:r>
              <a:rPr lang="en-US" altLang="zh-CN" b="1" u="sng" dirty="0">
                <a:solidFill>
                  <a:srgbClr val="FF0000"/>
                </a:solidFill>
              </a:rPr>
              <a:t>1911</a:t>
            </a:r>
            <a:r>
              <a:rPr lang="zh-CN" altLang="en-US" b="1" u="sng" dirty="0">
                <a:solidFill>
                  <a:srgbClr val="FF0000"/>
                </a:solidFill>
              </a:rPr>
              <a:t>年</a:t>
            </a:r>
            <a:r>
              <a:rPr lang="zh-CN" altLang="en-US" b="1" u="sng" dirty="0">
                <a:solidFill>
                  <a:schemeClr val="tx2"/>
                </a:solidFill>
              </a:rPr>
              <a:t>，毛泽东</a:t>
            </a:r>
            <a:r>
              <a:rPr lang="en-US" altLang="zh-CN" b="1" u="sng" dirty="0">
                <a:solidFill>
                  <a:schemeClr val="tx2"/>
                </a:solidFill>
              </a:rPr>
              <a:t>18</a:t>
            </a:r>
            <a:r>
              <a:rPr lang="zh-CN" altLang="en-US" b="1" u="sng" dirty="0">
                <a:solidFill>
                  <a:schemeClr val="tx2"/>
                </a:solidFill>
              </a:rPr>
              <a:t>岁时到湖南</a:t>
            </a:r>
            <a:r>
              <a:rPr lang="zh-CN" altLang="en-US" b="1" u="sng" dirty="0">
                <a:solidFill>
                  <a:srgbClr val="FF0000"/>
                </a:solidFill>
              </a:rPr>
              <a:t>长沙</a:t>
            </a:r>
            <a:r>
              <a:rPr lang="zh-CN" altLang="en-US" b="1" dirty="0">
                <a:solidFill>
                  <a:schemeClr val="tx2"/>
                </a:solidFill>
              </a:rPr>
              <a:t>，在此从事革命活动</a:t>
            </a:r>
            <a:r>
              <a:rPr lang="en-US" altLang="zh-CN" b="1" dirty="0">
                <a:solidFill>
                  <a:srgbClr val="FF0000"/>
                </a:solidFill>
              </a:rPr>
              <a:t>13</a:t>
            </a:r>
            <a:r>
              <a:rPr lang="zh-CN" altLang="en-US" b="1" dirty="0">
                <a:solidFill>
                  <a:srgbClr val="FF0000"/>
                </a:solidFill>
              </a:rPr>
              <a:t>年</a:t>
            </a:r>
            <a:r>
              <a:rPr lang="zh-CN" altLang="en-US" b="1" dirty="0">
                <a:solidFill>
                  <a:schemeClr val="tx2"/>
                </a:solidFill>
              </a:rPr>
              <a:t>。</a:t>
            </a:r>
            <a:endParaRPr lang="zh-CN" altLang="en-US" b="1" dirty="0">
              <a:solidFill>
                <a:schemeClr val="tx2"/>
              </a:solidFill>
            </a:endParaRPr>
          </a:p>
          <a:p>
            <a:pPr eaLnBrk="1" hangingPunct="1">
              <a:lnSpc>
                <a:spcPct val="90000"/>
              </a:lnSpc>
            </a:pPr>
            <a:endParaRPr lang="zh-CN" altLang="en-US" b="1" dirty="0">
              <a:solidFill>
                <a:schemeClr val="tx2"/>
              </a:solidFill>
            </a:endParaRPr>
          </a:p>
          <a:p>
            <a:pPr eaLnBrk="1" hangingPunct="1">
              <a:lnSpc>
                <a:spcPct val="90000"/>
              </a:lnSpc>
            </a:pPr>
            <a:r>
              <a:rPr lang="en-US" altLang="zh-CN" b="1" dirty="0">
                <a:solidFill>
                  <a:srgbClr val="FF0000"/>
                </a:solidFill>
              </a:rPr>
              <a:t>1913</a:t>
            </a:r>
            <a:r>
              <a:rPr lang="zh-CN" altLang="en-US" b="1" dirty="0">
                <a:solidFill>
                  <a:srgbClr val="FF0000"/>
                </a:solidFill>
              </a:rPr>
              <a:t>年</a:t>
            </a:r>
            <a:r>
              <a:rPr lang="zh-CN" altLang="en-US" b="1" dirty="0">
                <a:solidFill>
                  <a:schemeClr val="tx2"/>
                </a:solidFill>
              </a:rPr>
              <a:t>至</a:t>
            </a:r>
            <a:r>
              <a:rPr lang="en-US" altLang="zh-CN" b="1" dirty="0">
                <a:solidFill>
                  <a:schemeClr val="tx2"/>
                </a:solidFill>
              </a:rPr>
              <a:t>1918</a:t>
            </a:r>
            <a:r>
              <a:rPr lang="zh-CN" altLang="en-US" b="1" dirty="0">
                <a:solidFill>
                  <a:schemeClr val="tx2"/>
                </a:solidFill>
              </a:rPr>
              <a:t>年在</a:t>
            </a:r>
            <a:r>
              <a:rPr lang="zh-CN" altLang="en-US" b="1" dirty="0">
                <a:solidFill>
                  <a:srgbClr val="FF0000"/>
                </a:solidFill>
              </a:rPr>
              <a:t>湖南第一师范</a:t>
            </a:r>
            <a:r>
              <a:rPr lang="zh-CN" altLang="en-US" b="1" dirty="0">
                <a:solidFill>
                  <a:schemeClr val="tx2"/>
                </a:solidFill>
              </a:rPr>
              <a:t>读 书，</a:t>
            </a:r>
            <a:r>
              <a:rPr lang="en-US" altLang="zh-CN" b="1" dirty="0">
                <a:solidFill>
                  <a:srgbClr val="FF0000"/>
                </a:solidFill>
              </a:rPr>
              <a:t>1918</a:t>
            </a:r>
            <a:r>
              <a:rPr lang="zh-CN" altLang="en-US" b="1" dirty="0">
                <a:solidFill>
                  <a:srgbClr val="FF0000"/>
                </a:solidFill>
              </a:rPr>
              <a:t>年</a:t>
            </a:r>
            <a:r>
              <a:rPr lang="zh-CN" altLang="en-US" b="1" dirty="0">
                <a:solidFill>
                  <a:schemeClr val="tx2"/>
                </a:solidFill>
              </a:rPr>
              <a:t>与何叔衡等创立了以“改造中国和世界”为奋斗目标的</a:t>
            </a:r>
            <a:r>
              <a:rPr lang="zh-CN" altLang="en-US" b="1" u="sng" dirty="0">
                <a:solidFill>
                  <a:srgbClr val="FF0000"/>
                </a:solidFill>
              </a:rPr>
              <a:t>新民学会</a:t>
            </a:r>
            <a:r>
              <a:rPr lang="zh-CN" altLang="en-US" b="1" dirty="0">
                <a:solidFill>
                  <a:schemeClr val="tx2"/>
                </a:solidFill>
              </a:rPr>
              <a:t>。</a:t>
            </a:r>
            <a:endParaRPr lang="zh-CN" altLang="en-US" b="1" dirty="0">
              <a:solidFill>
                <a:schemeClr val="tx2"/>
              </a:solidFill>
            </a:endParaRPr>
          </a:p>
          <a:p>
            <a:pPr eaLnBrk="1" hangingPunct="1">
              <a:lnSpc>
                <a:spcPct val="90000"/>
              </a:lnSpc>
            </a:pPr>
            <a:r>
              <a:rPr lang="zh-CN" altLang="en-US" b="1" u="sng" dirty="0">
                <a:solidFill>
                  <a:srgbClr val="FF0000"/>
                </a:solidFill>
              </a:rPr>
              <a:t>“五四”运动</a:t>
            </a:r>
            <a:r>
              <a:rPr lang="zh-CN" altLang="en-US" b="1" dirty="0">
                <a:solidFill>
                  <a:schemeClr val="tx2"/>
                </a:solidFill>
              </a:rPr>
              <a:t>时，组织领导了长沙学生和市民的爱国运动，主编</a:t>
            </a:r>
            <a:r>
              <a:rPr lang="en-US" altLang="zh-CN" b="1" u="sng" dirty="0">
                <a:solidFill>
                  <a:srgbClr val="FF0000"/>
                </a:solidFill>
              </a:rPr>
              <a:t>《</a:t>
            </a:r>
            <a:r>
              <a:rPr lang="zh-CN" altLang="en-US" b="1" u="sng" dirty="0">
                <a:solidFill>
                  <a:srgbClr val="FF0000"/>
                </a:solidFill>
              </a:rPr>
              <a:t>湘江评论</a:t>
            </a:r>
            <a:r>
              <a:rPr lang="en-US" altLang="zh-CN" b="1" u="sng" dirty="0">
                <a:solidFill>
                  <a:srgbClr val="FF0000"/>
                </a:solidFill>
              </a:rPr>
              <a:t>》</a:t>
            </a:r>
            <a:r>
              <a:rPr lang="zh-CN" altLang="en-US" b="1" dirty="0">
                <a:solidFill>
                  <a:schemeClr val="tx2"/>
                </a:solidFill>
              </a:rPr>
              <a:t>，发表了一系列重要文章。</a:t>
            </a:r>
            <a:endParaRPr lang="zh-CN" altLang="en-US" b="1" dirty="0">
              <a:solidFill>
                <a:schemeClr val="tx2"/>
              </a:solidFill>
            </a:endParaRPr>
          </a:p>
          <a:p>
            <a:pPr eaLnBrk="1" hangingPunct="1">
              <a:lnSpc>
                <a:spcPct val="90000"/>
              </a:lnSpc>
            </a:pPr>
            <a:r>
              <a:rPr lang="zh-CN" altLang="en-US" b="1" dirty="0">
                <a:solidFill>
                  <a:schemeClr val="tx2"/>
                </a:solidFill>
              </a:rPr>
              <a:t>随后，又领导了驱逐</a:t>
            </a:r>
            <a:r>
              <a:rPr lang="zh-CN" altLang="en-US" b="1" u="sng" dirty="0">
                <a:solidFill>
                  <a:schemeClr val="tx2"/>
                </a:solidFill>
              </a:rPr>
              <a:t>湖南督军兼省长</a:t>
            </a:r>
            <a:r>
              <a:rPr lang="zh-CN" altLang="en-US" b="1" dirty="0">
                <a:solidFill>
                  <a:schemeClr val="tx2"/>
                </a:solidFill>
              </a:rPr>
              <a:t>军阀</a:t>
            </a:r>
            <a:r>
              <a:rPr lang="zh-CN" altLang="en-US" b="1" u="sng" dirty="0">
                <a:solidFill>
                  <a:srgbClr val="FF0000"/>
                </a:solidFill>
              </a:rPr>
              <a:t>张敬尧</a:t>
            </a:r>
            <a:r>
              <a:rPr lang="zh-CN" altLang="en-US" b="1" dirty="0">
                <a:solidFill>
                  <a:schemeClr val="tx2"/>
                </a:solidFill>
              </a:rPr>
              <a:t>的斗争。</a:t>
            </a:r>
            <a:endParaRPr lang="zh-CN" altLang="en-US" b="1" dirty="0">
              <a:solidFill>
                <a:schemeClr val="tx2"/>
              </a:solidFill>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spPr>
      <a:bodyPr vert="eaVert" wrap="square" lIns="91440" tIns="45720" rIns="91440" bIns="45720" numCol="1" anchor="ctr"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1" lang="en-US" sz="3600" b="1" i="0" u="none" strike="noStrike" cap="none" normalizeH="0" baseline="0" smtClean="0">
            <a:ln>
              <a:noFill/>
            </a:ln>
            <a:solidFill>
              <a:schemeClr val="tx1"/>
            </a:solidFill>
            <a:effectLst/>
            <a:latin typeface="Times New Roman" panose="02020603050405020304" charset="0"/>
            <a:ea typeface="宋体" panose="02010600030101010101" pitchFamily="2" charset="-122"/>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spPr>
      <a:bodyPr vert="eaVert" wrap="square" lIns="91440" tIns="45720" rIns="91440" bIns="45720" numCol="1" anchor="ctr"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1" lang="en-US" sz="3600" b="1" i="0" u="none" strike="noStrike" cap="none" normalizeH="0" baseline="0" smtClean="0">
            <a:ln>
              <a:noFill/>
            </a:ln>
            <a:solidFill>
              <a:schemeClr val="tx1"/>
            </a:solidFill>
            <a:effectLst/>
            <a:latin typeface="Times New Roman" panose="0202060305040502030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Designs\Sunny Days.pot</Template>
  <TotalTime>0</TotalTime>
  <Words>8111</Words>
  <Application>WPS 演示</Application>
  <PresentationFormat>全屏显示(4:3)</PresentationFormat>
  <Paragraphs>681</Paragraphs>
  <Slides>81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81</vt:i4>
      </vt:variant>
    </vt:vector>
  </HeadingPairs>
  <TitlesOfParts>
    <vt:vector size="95" baseType="lpstr">
      <vt:lpstr>Arial</vt:lpstr>
      <vt:lpstr>宋体</vt:lpstr>
      <vt:lpstr>Wingdings</vt:lpstr>
      <vt:lpstr>Times New Roman</vt:lpstr>
      <vt:lpstr>Calibri</vt:lpstr>
      <vt:lpstr>方正舒体</vt:lpstr>
      <vt:lpstr>隶书</vt:lpstr>
      <vt:lpstr>微软雅黑</vt:lpstr>
      <vt:lpstr>楷体_GB2312</vt:lpstr>
      <vt:lpstr>黑体</vt:lpstr>
      <vt:lpstr>华文行楷</vt:lpstr>
      <vt:lpstr>Arial Unicode MS</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张高翔</cp:lastModifiedBy>
  <cp:revision>132</cp:revision>
  <dcterms:created xsi:type="dcterms:W3CDTF">2020-03-25T06:56:34Z</dcterms:created>
  <dcterms:modified xsi:type="dcterms:W3CDTF">2020-03-25T06:57:56Z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